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notesMasterIdLst>
    <p:notesMasterId r:id="rId48"/>
  </p:notesMasterIdLst>
  <p:sldIdLst>
    <p:sldId id="359" r:id="rId2"/>
    <p:sldId id="361" r:id="rId3"/>
    <p:sldId id="358" r:id="rId4"/>
    <p:sldId id="256" r:id="rId5"/>
    <p:sldId id="258" r:id="rId6"/>
    <p:sldId id="262" r:id="rId7"/>
    <p:sldId id="268" r:id="rId8"/>
    <p:sldId id="275" r:id="rId9"/>
    <p:sldId id="284" r:id="rId10"/>
    <p:sldId id="288" r:id="rId11"/>
    <p:sldId id="294" r:id="rId12"/>
    <p:sldId id="298" r:id="rId13"/>
    <p:sldId id="363" r:id="rId14"/>
    <p:sldId id="364" r:id="rId15"/>
    <p:sldId id="371" r:id="rId16"/>
    <p:sldId id="372" r:id="rId17"/>
    <p:sldId id="373" r:id="rId18"/>
    <p:sldId id="374" r:id="rId19"/>
    <p:sldId id="375" r:id="rId20"/>
    <p:sldId id="323" r:id="rId21"/>
    <p:sldId id="328" r:id="rId22"/>
    <p:sldId id="368" r:id="rId23"/>
    <p:sldId id="366" r:id="rId24"/>
    <p:sldId id="369" r:id="rId25"/>
    <p:sldId id="332" r:id="rId26"/>
    <p:sldId id="337" r:id="rId27"/>
    <p:sldId id="376" r:id="rId28"/>
    <p:sldId id="379" r:id="rId29"/>
    <p:sldId id="380" r:id="rId30"/>
    <p:sldId id="339" r:id="rId31"/>
    <p:sldId id="340" r:id="rId32"/>
    <p:sldId id="341" r:id="rId33"/>
    <p:sldId id="342" r:id="rId34"/>
    <p:sldId id="343" r:id="rId35"/>
    <p:sldId id="344" r:id="rId36"/>
    <p:sldId id="345" r:id="rId37"/>
    <p:sldId id="347" r:id="rId38"/>
    <p:sldId id="348" r:id="rId39"/>
    <p:sldId id="349" r:id="rId40"/>
    <p:sldId id="350" r:id="rId41"/>
    <p:sldId id="351" r:id="rId42"/>
    <p:sldId id="353" r:id="rId43"/>
    <p:sldId id="354" r:id="rId44"/>
    <p:sldId id="355" r:id="rId45"/>
    <p:sldId id="357" r:id="rId46"/>
    <p:sldId id="37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na Waheed" initials="M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3295" autoAdjust="0"/>
  </p:normalViewPr>
  <p:slideViewPr>
    <p:cSldViewPr snapToGrid="0">
      <p:cViewPr>
        <p:scale>
          <a:sx n="53" d="100"/>
          <a:sy n="53" d="100"/>
        </p:scale>
        <p:origin x="-840"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493E-BC3B-41BA-8C87-C6A4742CB01C}"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946B3-6DD2-49E9-9A75-91D33899B325}" type="slidenum">
              <a:rPr lang="en-US" smtClean="0"/>
              <a:t>‹#›</a:t>
            </a:fld>
            <a:endParaRPr lang="en-US"/>
          </a:p>
        </p:txBody>
      </p:sp>
    </p:spTree>
    <p:extLst>
      <p:ext uri="{BB962C8B-B14F-4D97-AF65-F5344CB8AC3E}">
        <p14:creationId xmlns:p14="http://schemas.microsoft.com/office/powerpoint/2010/main" val="57738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4</a:t>
            </a:fld>
            <a:endParaRPr lang="en-US"/>
          </a:p>
        </p:txBody>
      </p:sp>
    </p:spTree>
    <p:extLst>
      <p:ext uri="{BB962C8B-B14F-4D97-AF65-F5344CB8AC3E}">
        <p14:creationId xmlns:p14="http://schemas.microsoft.com/office/powerpoint/2010/main" val="120895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5</a:t>
            </a:fld>
            <a:endParaRPr lang="en-US"/>
          </a:p>
        </p:txBody>
      </p:sp>
    </p:spTree>
    <p:extLst>
      <p:ext uri="{BB962C8B-B14F-4D97-AF65-F5344CB8AC3E}">
        <p14:creationId xmlns:p14="http://schemas.microsoft.com/office/powerpoint/2010/main" val="186856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11</a:t>
            </a:fld>
            <a:endParaRPr lang="en-US"/>
          </a:p>
        </p:txBody>
      </p:sp>
    </p:spTree>
    <p:extLst>
      <p:ext uri="{BB962C8B-B14F-4D97-AF65-F5344CB8AC3E}">
        <p14:creationId xmlns:p14="http://schemas.microsoft.com/office/powerpoint/2010/main" val="358867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14</a:t>
            </a:fld>
            <a:endParaRPr lang="en-US"/>
          </a:p>
        </p:txBody>
      </p:sp>
    </p:spTree>
    <p:extLst>
      <p:ext uri="{BB962C8B-B14F-4D97-AF65-F5344CB8AC3E}">
        <p14:creationId xmlns:p14="http://schemas.microsoft.com/office/powerpoint/2010/main" val="126549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B946B3-6DD2-49E9-9A75-91D33899B325}" type="slidenum">
              <a:rPr lang="en-US" smtClean="0"/>
              <a:t>22</a:t>
            </a:fld>
            <a:endParaRPr lang="en-US"/>
          </a:p>
        </p:txBody>
      </p:sp>
    </p:spTree>
    <p:extLst>
      <p:ext uri="{BB962C8B-B14F-4D97-AF65-F5344CB8AC3E}">
        <p14:creationId xmlns:p14="http://schemas.microsoft.com/office/powerpoint/2010/main" val="289505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EB9926-87EB-42A1-A072-6F6756698DAB}" type="slidenum">
              <a:rPr lang="en-US" smtClean="0"/>
              <a:t>31</a:t>
            </a:fld>
            <a:endParaRPr lang="en-US"/>
          </a:p>
        </p:txBody>
      </p:sp>
    </p:spTree>
    <p:extLst>
      <p:ext uri="{BB962C8B-B14F-4D97-AF65-F5344CB8AC3E}">
        <p14:creationId xmlns:p14="http://schemas.microsoft.com/office/powerpoint/2010/main" val="141046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91A476F7-D5C8-1CEC-9F4A-86A24C0BF39F}"/>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xmlns="" id="{D0CBB0B7-F53E-97B4-C0F5-2D1842F1D23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xmlns="" id="{EABE1252-9BC4-8186-499A-2A7107C2945E}"/>
              </a:ext>
              <a:ext uri="{C183D7F6-B498-43B3-948B-1728B52AA6E4}">
                <adec:decorative xmlns:adec="http://schemas.microsoft.com/office/drawing/2017/decorative" xmlns=""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271352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83F9824-10E6-81A0-0A31-9658CC0091BE}"/>
              </a:ext>
              <a:ext uri="{C183D7F6-B498-43B3-948B-1728B52AA6E4}">
                <adec:decorative xmlns:adec="http://schemas.microsoft.com/office/drawing/2017/decorative" xmlns=""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xmlns=""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289535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EE4764D-8226-78DF-9303-299C95FA31F7}"/>
              </a:ext>
              <a:ext uri="{C183D7F6-B498-43B3-948B-1728B52AA6E4}">
                <adec:decorative xmlns:adec="http://schemas.microsoft.com/office/drawing/2017/decorative" xmlns="" val="1"/>
              </a:ext>
            </a:extLst>
          </p:cNvPr>
          <p:cNvSpPr/>
          <p:nvPr/>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xmlns="" id="{77C27D79-5B49-F06F-29C2-BF642952740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xmlns="" id="{1545B34A-525D-FD4C-2384-D583B495C03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xmlns=""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xmlns=""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827950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6177962F-BF83-8BF0-521C-AC2FE18512C0}"/>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xmlns="" id="{5D003ACC-3116-807F-81D2-E8057D4C2C0F}"/>
              </a:ext>
              <a:ext uri="{C183D7F6-B498-43B3-948B-1728B52AA6E4}">
                <adec:decorative xmlns:adec="http://schemas.microsoft.com/office/drawing/2017/decorative" xmlns=""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xmlns=""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xmlns=""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93005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647051E-220B-9586-3E85-05AF9DC9B680}"/>
              </a:ext>
              <a:ext uri="{C183D7F6-B498-43B3-948B-1728B52AA6E4}">
                <adec:decorative xmlns:adec="http://schemas.microsoft.com/office/drawing/2017/decorative" xmlns="" val="1"/>
              </a:ext>
            </a:extLst>
          </p:cNvPr>
          <p:cNvSpPr/>
          <p:nvPr/>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xmlns="" id="{68FA6629-B230-F528-AAE3-D182D963F05E}"/>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xmlns="" id="{7FA0390C-256A-CE3C-1348-C39DBAE01D8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184935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p:cNvSpPr>
            <a:spLocks noGrp="1"/>
          </p:cNvSpPr>
          <p:nvPr>
            <p:ph type="ftr" sz="quarter" idx="11"/>
          </p:nvPr>
        </p:nvSpPr>
        <p:spPr>
          <a:xfrm>
            <a:off x="2416500" y="329307"/>
            <a:ext cx="4973915" cy="309201"/>
          </a:xfrm>
        </p:spPr>
        <p:txBody>
          <a:bodyPr/>
          <a:lstStyle/>
          <a:p>
            <a:endParaRPr lang="el-GR"/>
          </a:p>
        </p:txBody>
      </p:sp>
      <p:sp>
        <p:nvSpPr>
          <p:cNvPr id="6" name="Slide Number Placeholder 5"/>
          <p:cNvSpPr>
            <a:spLocks noGrp="1"/>
          </p:cNvSpPr>
          <p:nvPr>
            <p:ph type="sldNum" sz="quarter" idx="12"/>
          </p:nvPr>
        </p:nvSpPr>
        <p:spPr>
          <a:xfrm>
            <a:off x="1437664" y="798973"/>
            <a:ext cx="811019" cy="503578"/>
          </a:xfrm>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99827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bg>
      <p:bgPr>
        <a:solidFill>
          <a:schemeClr val="bg2"/>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63E9FB9F-6150-43BD-8C84-77B79622AB34}" type="slidenum">
              <a:rPr lang="el-GR" smtClean="0"/>
              <a:t>‹#›</a:t>
            </a:fld>
            <a:endParaRPr lang="el-GR"/>
          </a:p>
        </p:txBody>
      </p:sp>
    </p:spTree>
    <p:extLst>
      <p:ext uri="{BB962C8B-B14F-4D97-AF65-F5344CB8AC3E}">
        <p14:creationId xmlns:p14="http://schemas.microsoft.com/office/powerpoint/2010/main" val="54175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7CE68E-7E2B-4FF0-B853-A01F7179FE43}" type="datetimeFigureOut">
              <a:rPr lang="el-GR" smtClean="0"/>
              <a:t>18/10/2024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137932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12841" y="2186092"/>
            <a:ext cx="9366315" cy="651845"/>
          </a:xfrm>
          <a:prstGeom prst="rect">
            <a:avLst/>
          </a:prstGeom>
        </p:spPr>
        <p:txBody>
          <a:bodyPr wrap="square" lIns="0" tIns="0" rIns="0" bIns="0">
            <a:spAutoFit/>
          </a:bodyPr>
          <a:lstStyle>
            <a:lvl1pPr>
              <a:defRPr sz="4236" b="0" i="0">
                <a:solidFill>
                  <a:schemeClr val="tx1"/>
                </a:solidFill>
                <a:latin typeface="Calibri"/>
                <a:cs typeface="Calibri"/>
              </a:defRPr>
            </a:lvl1pPr>
          </a:lstStyle>
          <a:p>
            <a:endParaRPr/>
          </a:p>
        </p:txBody>
      </p:sp>
      <p:sp>
        <p:nvSpPr>
          <p:cNvPr id="3" name="Holder 3"/>
          <p:cNvSpPr>
            <a:spLocks noGrp="1"/>
          </p:cNvSpPr>
          <p:nvPr>
            <p:ph type="subTitle" idx="4"/>
          </p:nvPr>
        </p:nvSpPr>
        <p:spPr>
          <a:xfrm>
            <a:off x="2225453" y="3881637"/>
            <a:ext cx="7741095" cy="475195"/>
          </a:xfrm>
          <a:prstGeom prst="rect">
            <a:avLst/>
          </a:prstGeom>
        </p:spPr>
        <p:txBody>
          <a:bodyPr wrap="square" lIns="0" tIns="0" rIns="0" bIns="0">
            <a:spAutoFit/>
          </a:bodyPr>
          <a:lstStyle>
            <a:lvl1pPr>
              <a:defRPr sz="3088"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17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7CE68E-7E2B-4FF0-B853-A01F7179FE43}" type="datetimeFigureOut">
              <a:rPr lang="el-GR" smtClean="0"/>
              <a:t>18/10/2024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28654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FED2A3BD-B73E-1BD7-6B8B-22C9FB124839}"/>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xmlns="" id="{0B3FCFB4-857F-ED0B-D469-F2A392F06BE2}"/>
              </a:ext>
              <a:ext uri="{C183D7F6-B498-43B3-948B-1728B52AA6E4}">
                <adec:decorative xmlns:adec="http://schemas.microsoft.com/office/drawing/2017/decorative" xmlns="" val="1"/>
              </a:ext>
            </a:extLst>
          </p:cNvPr>
          <p:cNvSpPr/>
          <p:nvPr/>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0E0604BC-34A9-95A0-8560-88E7547176F4}"/>
              </a:ext>
              <a:ext uri="{C183D7F6-B498-43B3-948B-1728B52AA6E4}">
                <adec:decorative xmlns:adec="http://schemas.microsoft.com/office/drawing/2017/decorative" xmlns="" val="1"/>
              </a:ext>
            </a:extLst>
          </p:cNvPr>
          <p:cNvSpPr/>
          <p:nvPr/>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xmlns="" id="{FF2F08ED-0715-2E8A-476E-A005A7D75B5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4686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248277F-DB00-5149-6533-E8AEF0BAD4D5}"/>
              </a:ext>
              <a:ext uri="{C183D7F6-B498-43B3-948B-1728B52AA6E4}">
                <adec:decorative xmlns:adec="http://schemas.microsoft.com/office/drawing/2017/decorative" xmlns="" val="1"/>
              </a:ext>
            </a:extLst>
          </p:cNvPr>
          <p:cNvSpPr/>
          <p:nvPr/>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xmlns="" id="{8067A69A-84EE-0E71-D053-F462EBCC8E9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61166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E17B23C3-2F98-4465-21EA-A49296DA1F66}"/>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xmlns="" id="{3397A4D6-9D7A-63FE-63C9-A585FFE05579}"/>
              </a:ext>
              <a:ext uri="{C183D7F6-B498-43B3-948B-1728B52AA6E4}">
                <adec:decorative xmlns:adec="http://schemas.microsoft.com/office/drawing/2017/decorative" xmlns=""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xmlns=""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2213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E7C8AFE-E640-9C6A-F20C-CDE1D4EF5745}"/>
              </a:ext>
              <a:ext uri="{C183D7F6-B498-43B3-948B-1728B52AA6E4}">
                <adec:decorative xmlns:adec="http://schemas.microsoft.com/office/drawing/2017/decorative" xmlns="" val="1"/>
              </a:ext>
            </a:extLst>
          </p:cNvPr>
          <p:cNvSpPr/>
          <p:nvPr/>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xmlns="" id="{31CF2607-B5C7-9992-C51D-DD5E7FC5FB3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xmlns="" id="{6D2F83CD-8345-462A-4412-5A54CB1FDDE3}"/>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xmlns=""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xmlns=""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xmlns=""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311806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397A4D6-9D7A-63FE-63C9-A585FFE05579}"/>
              </a:ext>
              <a:ext uri="{C183D7F6-B498-43B3-948B-1728B52AA6E4}">
                <adec:decorative xmlns:adec="http://schemas.microsoft.com/office/drawing/2017/decorative" xmlns=""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xmlns=""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pic>
        <p:nvPicPr>
          <p:cNvPr id="10" name="Graphic 9">
            <a:extLst>
              <a:ext uri="{FF2B5EF4-FFF2-40B4-BE49-F238E27FC236}">
                <a16:creationId xmlns:a16="http://schemas.microsoft.com/office/drawing/2014/main" xmlns="" id="{CB897DD0-4462-B31B-50A9-D399FD0F589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198045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B5EA319-BD06-493B-D1CD-EC2AF739443B}"/>
              </a:ext>
              <a:ext uri="{C183D7F6-B498-43B3-948B-1728B52AA6E4}">
                <adec:decorative xmlns:adec="http://schemas.microsoft.com/office/drawing/2017/decorative" xmlns="" val="1"/>
              </a:ext>
            </a:extLst>
          </p:cNvPr>
          <p:cNvSpPr/>
          <p:nvPr/>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xmlns="" id="{8560446E-E817-5E2A-D76A-43A4168EF19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xmlns=""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xmlns=""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0">
            <a:extLst>
              <a:ext uri="{FF2B5EF4-FFF2-40B4-BE49-F238E27FC236}">
                <a16:creationId xmlns:a16="http://schemas.microsoft.com/office/drawing/2014/main" xmlns=""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6416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14BC85D4-4139-2AAA-166E-6FBA095A8B10}"/>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xmlns="" id="{A931BC73-A262-809F-6027-25B33F16B5F3}"/>
              </a:ext>
              <a:ext uri="{C183D7F6-B498-43B3-948B-1728B52AA6E4}">
                <adec:decorative xmlns:adec="http://schemas.microsoft.com/office/drawing/2017/decorative" xmlns="" val="1"/>
              </a:ext>
            </a:extLst>
          </p:cNvPr>
          <p:cNvSpPr/>
          <p:nvPr/>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EFAEA2C9-0142-1847-0FE5-307C101C610D}"/>
              </a:ext>
              <a:ext uri="{C183D7F6-B498-43B3-948B-1728B52AA6E4}">
                <adec:decorative xmlns:adec="http://schemas.microsoft.com/office/drawing/2017/decorative" xmlns="" val="1"/>
              </a:ext>
            </a:extLst>
          </p:cNvPr>
          <p:cNvSpPr/>
          <p:nvPr/>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xmlns=""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xmlns=""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404344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9F0B854-EF27-FB51-FED5-D9C462D789D0}"/>
              </a:ext>
              <a:ext uri="{C183D7F6-B498-43B3-948B-1728B52AA6E4}">
                <adec:decorative xmlns:adec="http://schemas.microsoft.com/office/drawing/2017/decorative" xmlns="" val="1"/>
              </a:ext>
            </a:extLst>
          </p:cNvPr>
          <p:cNvSpPr/>
          <p:nvPr/>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xmlns=""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xmlns=""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63E9FB9F-6150-43BD-8C84-77B79622AB34}" type="slidenum">
              <a:rPr lang="el-GR" smtClean="0"/>
              <a:t>‹#›</a:t>
            </a:fld>
            <a:endParaRPr lang="el-GR"/>
          </a:p>
        </p:txBody>
      </p:sp>
    </p:spTree>
    <p:extLst>
      <p:ext uri="{BB962C8B-B14F-4D97-AF65-F5344CB8AC3E}">
        <p14:creationId xmlns:p14="http://schemas.microsoft.com/office/powerpoint/2010/main" val="30725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fld id="{D37CE68E-7E2B-4FF0-B853-A01F7179FE43}" type="datetimeFigureOut">
              <a:rPr lang="el-GR" smtClean="0"/>
              <a:t>18/10/2024</a:t>
            </a:fld>
            <a:endParaRPr lang="el-GR"/>
          </a:p>
        </p:txBody>
      </p:sp>
      <p:sp>
        <p:nvSpPr>
          <p:cNvPr id="5" name="Footer Placeholder 4">
            <a:extLst>
              <a:ext uri="{FF2B5EF4-FFF2-40B4-BE49-F238E27FC236}">
                <a16:creationId xmlns:a16="http://schemas.microsoft.com/office/drawing/2014/main" xmlns=""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l-GR"/>
          </a:p>
        </p:txBody>
      </p:sp>
      <p:sp>
        <p:nvSpPr>
          <p:cNvPr id="6" name="Slide Number Placeholder 5">
            <a:extLst>
              <a:ext uri="{FF2B5EF4-FFF2-40B4-BE49-F238E27FC236}">
                <a16:creationId xmlns:a16="http://schemas.microsoft.com/office/drawing/2014/main" xmlns=""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63E9FB9F-6150-43BD-8C84-77B79622AB34}" type="slidenum">
              <a:rPr lang="el-GR" smtClean="0"/>
              <a:t>‹#›</a:t>
            </a:fld>
            <a:endParaRPr lang="el-GR"/>
          </a:p>
        </p:txBody>
      </p:sp>
      <p:sp>
        <p:nvSpPr>
          <p:cNvPr id="2" name="Title Placeholder 1">
            <a:extLst>
              <a:ext uri="{FF2B5EF4-FFF2-40B4-BE49-F238E27FC236}">
                <a16:creationId xmlns:a16="http://schemas.microsoft.com/office/drawing/2014/main" xmlns=""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36440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Lst>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15.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15.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5.xml"/><Relationship Id="rId5" Type="http://schemas.openxmlformats.org/officeDocument/2006/relationships/image" Target="../media/image74.jpg"/><Relationship Id="rId4" Type="http://schemas.openxmlformats.org/officeDocument/2006/relationships/image" Target="../media/image7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image" Target="../media/image7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0.xml"/><Relationship Id="rId4" Type="http://schemas.openxmlformats.org/officeDocument/2006/relationships/image" Target="../media/image84.jp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6.xml"/><Relationship Id="rId5" Type="http://schemas.openxmlformats.org/officeDocument/2006/relationships/image" Target="../media/image11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6.xml"/><Relationship Id="rId5" Type="http://schemas.openxmlformats.org/officeDocument/2006/relationships/image" Target="../media/image121.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16.xml"/><Relationship Id="rId5" Type="http://schemas.openxmlformats.org/officeDocument/2006/relationships/image" Target="../media/image110.PNG"/><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6.xml"/><Relationship Id="rId4" Type="http://schemas.openxmlformats.org/officeDocument/2006/relationships/image" Target="../media/image130.PNG"/></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29.PNG"/><Relationship Id="rId2" Type="http://schemas.openxmlformats.org/officeDocument/2006/relationships/image" Target="../media/image131.PNG"/><Relationship Id="rId1" Type="http://schemas.openxmlformats.org/officeDocument/2006/relationships/slideLayout" Target="../slideLayouts/slideLayout1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image" Target="../media/image79.jpg"/><Relationship Id="rId2" Type="http://schemas.openxmlformats.org/officeDocument/2006/relationships/image" Target="../media/image75.jpg"/><Relationship Id="rId1" Type="http://schemas.openxmlformats.org/officeDocument/2006/relationships/slideLayout" Target="../slideLayouts/slideLayout18.xml"/><Relationship Id="rId6" Type="http://schemas.openxmlformats.org/officeDocument/2006/relationships/image" Target="../media/image78.jpg"/><Relationship Id="rId5" Type="http://schemas.openxmlformats.org/officeDocument/2006/relationships/image" Target="../media/image136.png"/><Relationship Id="rId4" Type="http://schemas.openxmlformats.org/officeDocument/2006/relationships/image" Target="../media/image77.jpg"/></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15.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slideLayout" Target="../slideLayouts/slideLayout15.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187E2A-DD17-75F6-E9CE-FBADF8433C19}"/>
              </a:ext>
            </a:extLst>
          </p:cNvPr>
          <p:cNvSpPr>
            <a:spLocks noGrp="1"/>
          </p:cNvSpPr>
          <p:nvPr>
            <p:ph type="title"/>
          </p:nvPr>
        </p:nvSpPr>
        <p:spPr>
          <a:xfrm>
            <a:off x="1451579" y="804519"/>
            <a:ext cx="9603275" cy="2346644"/>
          </a:xfrm>
        </p:spPr>
        <p:txBody>
          <a:bodyPr>
            <a:normAutofit/>
          </a:bodyPr>
          <a:lstStyle/>
          <a:p>
            <a:r>
              <a:rPr lang="en-US" b="1" cap="none" dirty="0"/>
              <a:t>Project 2 :</a:t>
            </a:r>
            <a:br>
              <a:rPr lang="en-US" b="1" cap="none" dirty="0"/>
            </a:br>
            <a:r>
              <a:rPr lang="en-US" b="1" cap="none" dirty="0"/>
              <a:t>Fixed Assets Operations And Reporting In Oracle ERP</a:t>
            </a:r>
            <a:r>
              <a:rPr lang="en-US" b="1" dirty="0"/>
              <a:t> .</a:t>
            </a:r>
            <a:endParaRPr lang="en-US" b="1" cap="none" dirty="0"/>
          </a:p>
        </p:txBody>
      </p:sp>
      <p:sp>
        <p:nvSpPr>
          <p:cNvPr id="4" name="Content Placeholder 2">
            <a:extLst>
              <a:ext uri="{FF2B5EF4-FFF2-40B4-BE49-F238E27FC236}">
                <a16:creationId xmlns:a16="http://schemas.microsoft.com/office/drawing/2014/main" xmlns="" id="{9D19D91B-B6D8-FBF8-1459-440C1C40774B}"/>
              </a:ext>
            </a:extLst>
          </p:cNvPr>
          <p:cNvSpPr>
            <a:spLocks noGrp="1"/>
          </p:cNvSpPr>
          <p:nvPr>
            <p:ph idx="1"/>
          </p:nvPr>
        </p:nvSpPr>
        <p:spPr>
          <a:xfrm>
            <a:off x="1451579" y="3371850"/>
            <a:ext cx="9603275" cy="1413268"/>
          </a:xfrm>
        </p:spPr>
        <p:txBody>
          <a:bodyPr>
            <a:normAutofit fontScale="77500" lnSpcReduction="20000"/>
          </a:bodyPr>
          <a:lstStyle/>
          <a:p>
            <a:pPr marL="0" indent="0">
              <a:buNone/>
            </a:pPr>
            <a:r>
              <a:rPr lang="en-US" dirty="0"/>
              <a:t>Objective to enable the user to manage the lifecycle of fixed assets , including additions ,depreciation ,transfers and retirement and perform period closing tasks in the fixed assets module.</a:t>
            </a:r>
          </a:p>
        </p:txBody>
      </p:sp>
    </p:spTree>
    <p:extLst>
      <p:ext uri="{BB962C8B-B14F-4D97-AF65-F5344CB8AC3E}">
        <p14:creationId xmlns:p14="http://schemas.microsoft.com/office/powerpoint/2010/main" val="708430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checkerboard(across)">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heckerboard(across)">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504" y="408849"/>
            <a:ext cx="3630748" cy="2686149"/>
          </a:xfrm>
          <a:prstGeom prst="rect">
            <a:avLst/>
          </a:prstGeom>
        </p:spPr>
      </p:pic>
      <p:pic>
        <p:nvPicPr>
          <p:cNvPr id="3" name="object 3"/>
          <p:cNvPicPr/>
          <p:nvPr/>
        </p:nvPicPr>
        <p:blipFill>
          <a:blip r:embed="rId3" cstate="print"/>
          <a:stretch>
            <a:fillRect/>
          </a:stretch>
        </p:blipFill>
        <p:spPr>
          <a:xfrm>
            <a:off x="2113432" y="1083868"/>
            <a:ext cx="2268068" cy="1246655"/>
          </a:xfrm>
          <a:prstGeom prst="rect">
            <a:avLst/>
          </a:prstGeom>
        </p:spPr>
      </p:pic>
      <p:pic>
        <p:nvPicPr>
          <p:cNvPr id="4" name="object 4"/>
          <p:cNvPicPr/>
          <p:nvPr/>
        </p:nvPicPr>
        <p:blipFill>
          <a:blip r:embed="rId4" cstate="print"/>
          <a:stretch>
            <a:fillRect/>
          </a:stretch>
        </p:blipFill>
        <p:spPr>
          <a:xfrm>
            <a:off x="79504" y="3638785"/>
            <a:ext cx="3630748" cy="3160078"/>
          </a:xfrm>
          <a:prstGeom prst="rect">
            <a:avLst/>
          </a:prstGeom>
        </p:spPr>
      </p:pic>
      <p:sp>
        <p:nvSpPr>
          <p:cNvPr id="6" name="object 2"/>
          <p:cNvSpPr txBox="1"/>
          <p:nvPr/>
        </p:nvSpPr>
        <p:spPr>
          <a:xfrm>
            <a:off x="44404" y="3145790"/>
            <a:ext cx="4337096" cy="442203"/>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17- </a:t>
            </a:r>
            <a:r>
              <a:rPr sz="1400" dirty="0">
                <a:solidFill>
                  <a:srgbClr val="FF0000"/>
                </a:solidFill>
                <a:latin typeface="Calibri"/>
                <a:cs typeface="Calibri"/>
              </a:rPr>
              <a:t>Run</a:t>
            </a:r>
            <a:r>
              <a:rPr sz="1400" spc="-4"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4"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Report then</a:t>
            </a:r>
            <a:r>
              <a:rPr sz="1400" spc="-4" dirty="0">
                <a:solidFill>
                  <a:srgbClr val="FF0000"/>
                </a:solidFill>
                <a:latin typeface="Calibri"/>
                <a:cs typeface="Calibri"/>
              </a:rPr>
              <a:t> </a:t>
            </a:r>
            <a:r>
              <a:rPr sz="1400" dirty="0">
                <a:solidFill>
                  <a:srgbClr val="FF0000"/>
                </a:solidFill>
                <a:latin typeface="Calibri"/>
                <a:cs typeface="Calibri"/>
              </a:rPr>
              <a:t>enter </a:t>
            </a:r>
            <a:r>
              <a:rPr lang="en-US" sz="1400" dirty="0">
                <a:solidFill>
                  <a:srgbClr val="FF0000"/>
                </a:solidFill>
                <a:latin typeface="Calibri"/>
                <a:cs typeface="Calibri"/>
              </a:rPr>
              <a:t>      </a:t>
            </a:r>
            <a:r>
              <a:rPr sz="1400" dirty="0">
                <a:solidFill>
                  <a:srgbClr val="FF0000"/>
                </a:solidFill>
                <a:latin typeface="Calibri"/>
                <a:cs typeface="Calibri"/>
              </a:rPr>
              <a:t>the</a:t>
            </a:r>
            <a:r>
              <a:rPr sz="1400" spc="13" dirty="0">
                <a:solidFill>
                  <a:srgbClr val="FF0000"/>
                </a:solidFill>
                <a:latin typeface="Calibri"/>
                <a:cs typeface="Calibri"/>
              </a:rPr>
              <a:t> </a:t>
            </a:r>
            <a:r>
              <a:rPr sz="1400" spc="-9" dirty="0">
                <a:solidFill>
                  <a:srgbClr val="FF0000"/>
                </a:solidFill>
                <a:latin typeface="Calibri"/>
                <a:cs typeface="Calibri"/>
              </a:rPr>
              <a:t>Asset</a:t>
            </a:r>
            <a:r>
              <a:rPr sz="1400" spc="9" dirty="0">
                <a:solidFill>
                  <a:srgbClr val="FF0000"/>
                </a:solidFill>
                <a:latin typeface="Calibri"/>
                <a:cs typeface="Calibri"/>
              </a:rPr>
              <a:t> </a:t>
            </a:r>
            <a:r>
              <a:rPr sz="1400" spc="-4" dirty="0">
                <a:solidFill>
                  <a:srgbClr val="FF0000"/>
                </a:solidFill>
                <a:latin typeface="Calibri"/>
                <a:cs typeface="Calibri"/>
              </a:rPr>
              <a:t>book</a:t>
            </a:r>
            <a:r>
              <a:rPr sz="1400" spc="13" dirty="0">
                <a:solidFill>
                  <a:srgbClr val="FF0000"/>
                </a:solidFill>
                <a:latin typeface="Calibri"/>
                <a:cs typeface="Calibri"/>
              </a:rPr>
              <a:t> </a:t>
            </a:r>
            <a:r>
              <a:rPr sz="1400" spc="-9" dirty="0">
                <a:solidFill>
                  <a:srgbClr val="FF0000"/>
                </a:solidFill>
                <a:latin typeface="Calibri"/>
                <a:cs typeface="Calibri"/>
              </a:rPr>
              <a:t>as</a:t>
            </a:r>
            <a:r>
              <a:rPr sz="1400" spc="9" dirty="0">
                <a:solidFill>
                  <a:srgbClr val="FF0000"/>
                </a:solidFill>
                <a:latin typeface="Calibri"/>
                <a:cs typeface="Calibri"/>
              </a:rPr>
              <a:t> </a:t>
            </a:r>
            <a:r>
              <a:rPr sz="1400" spc="-4" dirty="0">
                <a:solidFill>
                  <a:srgbClr val="FF0000"/>
                </a:solidFill>
                <a:latin typeface="Calibri"/>
                <a:cs typeface="Calibri"/>
              </a:rPr>
              <a:t>parameters</a:t>
            </a:r>
            <a:r>
              <a:rPr sz="1400" spc="9"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3"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7" name="object 3"/>
          <p:cNvPicPr/>
          <p:nvPr/>
        </p:nvPicPr>
        <p:blipFill>
          <a:blip r:embed="rId5" cstate="print"/>
          <a:stretch>
            <a:fillRect/>
          </a:stretch>
        </p:blipFill>
        <p:spPr>
          <a:xfrm>
            <a:off x="4420083" y="408849"/>
            <a:ext cx="3765177" cy="2686149"/>
          </a:xfrm>
          <a:prstGeom prst="rect">
            <a:avLst/>
          </a:prstGeom>
        </p:spPr>
      </p:pic>
      <p:pic>
        <p:nvPicPr>
          <p:cNvPr id="8" name="object 3"/>
          <p:cNvPicPr/>
          <p:nvPr/>
        </p:nvPicPr>
        <p:blipFill>
          <a:blip r:embed="rId6" cstate="print"/>
          <a:stretch>
            <a:fillRect/>
          </a:stretch>
        </p:blipFill>
        <p:spPr>
          <a:xfrm>
            <a:off x="4420083" y="3587993"/>
            <a:ext cx="3765177" cy="3160078"/>
          </a:xfrm>
          <a:prstGeom prst="rect">
            <a:avLst/>
          </a:prstGeom>
        </p:spPr>
      </p:pic>
      <p:sp>
        <p:nvSpPr>
          <p:cNvPr id="9" name="object 2"/>
          <p:cNvSpPr txBox="1"/>
          <p:nvPr/>
        </p:nvSpPr>
        <p:spPr>
          <a:xfrm>
            <a:off x="4420083" y="3270007"/>
            <a:ext cx="1684321"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18- </a:t>
            </a:r>
            <a:r>
              <a:rPr sz="1400" spc="-4" dirty="0">
                <a:solidFill>
                  <a:srgbClr val="FF0000"/>
                </a:solidFill>
                <a:latin typeface="Calibri"/>
                <a:cs typeface="Calibri"/>
              </a:rPr>
              <a:t>Click</a:t>
            </a:r>
            <a:r>
              <a:rPr sz="1400" spc="-35" dirty="0">
                <a:solidFill>
                  <a:srgbClr val="FF0000"/>
                </a:solidFill>
                <a:latin typeface="Calibri"/>
                <a:cs typeface="Calibri"/>
              </a:rPr>
              <a:t> </a:t>
            </a:r>
            <a:r>
              <a:rPr sz="1400" dirty="0">
                <a:solidFill>
                  <a:srgbClr val="FF0000"/>
                </a:solidFill>
                <a:latin typeface="Calibri"/>
                <a:cs typeface="Calibri"/>
              </a:rPr>
              <a:t>on</a:t>
            </a:r>
            <a:r>
              <a:rPr sz="1400" spc="-26"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10" name="object 3"/>
          <p:cNvPicPr/>
          <p:nvPr/>
        </p:nvPicPr>
        <p:blipFill>
          <a:blip r:embed="rId7" cstate="print"/>
          <a:stretch>
            <a:fillRect/>
          </a:stretch>
        </p:blipFill>
        <p:spPr>
          <a:xfrm>
            <a:off x="8369784" y="401041"/>
            <a:ext cx="3765176" cy="2673060"/>
          </a:xfrm>
          <a:prstGeom prst="rect">
            <a:avLst/>
          </a:prstGeom>
        </p:spPr>
      </p:pic>
      <p:pic>
        <p:nvPicPr>
          <p:cNvPr id="11" name="object 3"/>
          <p:cNvPicPr/>
          <p:nvPr/>
        </p:nvPicPr>
        <p:blipFill>
          <a:blip r:embed="rId8" cstate="print"/>
          <a:stretch>
            <a:fillRect/>
          </a:stretch>
        </p:blipFill>
        <p:spPr>
          <a:xfrm>
            <a:off x="8373451" y="3595421"/>
            <a:ext cx="3761509" cy="3135823"/>
          </a:xfrm>
          <a:prstGeom prst="rect">
            <a:avLst/>
          </a:prstGeom>
        </p:spPr>
      </p:pic>
      <p:sp>
        <p:nvSpPr>
          <p:cNvPr id="12" name="object 2"/>
          <p:cNvSpPr txBox="1"/>
          <p:nvPr/>
        </p:nvSpPr>
        <p:spPr>
          <a:xfrm>
            <a:off x="8369784" y="126756"/>
            <a:ext cx="195470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19-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View</a:t>
            </a:r>
            <a:r>
              <a:rPr sz="1400" spc="-18" dirty="0">
                <a:solidFill>
                  <a:srgbClr val="FF0000"/>
                </a:solidFill>
                <a:latin typeface="Calibri"/>
                <a:cs typeface="Calibri"/>
              </a:rPr>
              <a:t> </a:t>
            </a:r>
            <a:r>
              <a:rPr sz="1400" spc="-4" dirty="0">
                <a:solidFill>
                  <a:srgbClr val="FF0000"/>
                </a:solidFill>
                <a:latin typeface="Calibri"/>
                <a:cs typeface="Calibri"/>
              </a:rPr>
              <a:t>Output</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5" name="object 2">
            <a:extLst>
              <a:ext uri="{FF2B5EF4-FFF2-40B4-BE49-F238E27FC236}">
                <a16:creationId xmlns:a16="http://schemas.microsoft.com/office/drawing/2014/main" xmlns="" id="{4D260DC4-B1CF-8F10-7827-C4E9EF4F2145}"/>
              </a:ext>
            </a:extLst>
          </p:cNvPr>
          <p:cNvSpPr txBox="1"/>
          <p:nvPr/>
        </p:nvSpPr>
        <p:spPr>
          <a:xfrm>
            <a:off x="57039" y="-94628"/>
            <a:ext cx="3765175" cy="442768"/>
          </a:xfrm>
          <a:prstGeom prst="rect">
            <a:avLst/>
          </a:prstGeom>
        </p:spPr>
        <p:txBody>
          <a:bodyPr vert="horz" wrap="square" lIns="0" tIns="11766" rIns="0" bIns="0" rtlCol="0">
            <a:spAutoFit/>
          </a:bodyPr>
          <a:lstStyle/>
          <a:p>
            <a:pPr>
              <a:lnSpc>
                <a:spcPct val="100000"/>
              </a:lnSpc>
            </a:pPr>
            <a:endParaRPr sz="1400" dirty="0">
              <a:solidFill>
                <a:srgbClr val="FF0000"/>
              </a:solidFill>
              <a:latin typeface="Calibri"/>
              <a:cs typeface="Calibri"/>
            </a:endParaRPr>
          </a:p>
          <a:p>
            <a:pPr marL="39223"/>
            <a:r>
              <a:rPr lang="en-US" sz="1400" dirty="0">
                <a:solidFill>
                  <a:srgbClr val="FF0000"/>
                </a:solidFill>
                <a:latin typeface="Calibri"/>
                <a:cs typeface="Calibri"/>
              </a:rPr>
              <a:t>16- </a:t>
            </a:r>
            <a:r>
              <a:rPr sz="1400" spc="-4" dirty="0">
                <a:solidFill>
                  <a:srgbClr val="FF0000"/>
                </a:solidFill>
                <a:latin typeface="Calibri"/>
                <a:cs typeface="Calibri"/>
              </a:rPr>
              <a:t>Other -&gt;</a:t>
            </a:r>
            <a:r>
              <a:rPr sz="1400" spc="-22" dirty="0">
                <a:solidFill>
                  <a:srgbClr val="FF0000"/>
                </a:solidFill>
                <a:latin typeface="Calibri"/>
                <a:cs typeface="Calibri"/>
              </a:rPr>
              <a:t> </a:t>
            </a:r>
            <a:r>
              <a:rPr sz="1400" dirty="0">
                <a:solidFill>
                  <a:srgbClr val="FF0000"/>
                </a:solidFill>
                <a:latin typeface="Calibri"/>
                <a:cs typeface="Calibri"/>
              </a:rPr>
              <a:t>Requests</a:t>
            </a:r>
            <a:r>
              <a:rPr sz="1400" spc="-4" dirty="0">
                <a:solidFill>
                  <a:srgbClr val="FF0000"/>
                </a:solidFill>
                <a:latin typeface="Calibri"/>
                <a:cs typeface="Calibri"/>
              </a:rPr>
              <a:t> -&gt;</a:t>
            </a:r>
            <a:r>
              <a:rPr sz="1400" spc="-22" dirty="0">
                <a:solidFill>
                  <a:srgbClr val="FF0000"/>
                </a:solidFill>
                <a:latin typeface="Calibri"/>
                <a:cs typeface="Calibri"/>
              </a:rPr>
              <a:t> </a:t>
            </a:r>
            <a:r>
              <a:rPr sz="1400" spc="-4" dirty="0">
                <a:solidFill>
                  <a:srgbClr val="FF0000"/>
                </a:solidFill>
                <a:latin typeface="Calibri"/>
                <a:cs typeface="Calibri"/>
              </a:rPr>
              <a:t>Run</a:t>
            </a:r>
            <a:r>
              <a:rPr lang="en-US" sz="1400" spc="-4" dirty="0">
                <a:solidFill>
                  <a:srgbClr val="FF0000"/>
                </a:solidFill>
                <a:latin typeface="Calibri"/>
                <a:cs typeface="Calibri"/>
              </a:rPr>
              <a:t> -&gt;</a:t>
            </a:r>
            <a:r>
              <a:rPr lang="en-US" sz="1400" spc="-22" dirty="0">
                <a:solidFill>
                  <a:srgbClr val="FF0000"/>
                </a:solidFill>
                <a:latin typeface="Calibri"/>
                <a:cs typeface="Calibri"/>
              </a:rPr>
              <a:t> </a:t>
            </a:r>
            <a:r>
              <a:rPr lang="en-US" sz="1400" spc="-4" dirty="0">
                <a:solidFill>
                  <a:srgbClr val="FF0000"/>
                </a:solidFill>
                <a:latin typeface="Calibri"/>
                <a:cs typeface="Calibri"/>
              </a:rPr>
              <a:t>Single Request</a:t>
            </a:r>
            <a:endParaRPr sz="1400" dirty="0">
              <a:solidFill>
                <a:srgbClr val="FF0000"/>
              </a:solidFill>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221960" y="87761"/>
            <a:ext cx="4489003"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20- </a:t>
            </a:r>
            <a:r>
              <a:rPr sz="1400" spc="-4" dirty="0">
                <a:solidFill>
                  <a:srgbClr val="FF0000"/>
                </a:solidFill>
                <a:latin typeface="Calibri"/>
                <a:cs typeface="Calibri"/>
              </a:rPr>
              <a:t>Mass</a:t>
            </a:r>
            <a:r>
              <a:rPr sz="1400" dirty="0">
                <a:solidFill>
                  <a:srgbClr val="FF0000"/>
                </a:solidFill>
                <a:latin typeface="Calibri"/>
                <a:cs typeface="Calibri"/>
              </a:rPr>
              <a:t> Additions</a:t>
            </a:r>
            <a:r>
              <a:rPr sz="1400" spc="-9" dirty="0">
                <a:solidFill>
                  <a:srgbClr val="FF0000"/>
                </a:solidFill>
                <a:latin typeface="Calibri"/>
                <a:cs typeface="Calibri"/>
              </a:rPr>
              <a:t> </a:t>
            </a:r>
            <a:r>
              <a:rPr sz="1400" spc="-4" dirty="0">
                <a:solidFill>
                  <a:srgbClr val="FF0000"/>
                </a:solidFill>
                <a:latin typeface="Calibri"/>
                <a:cs typeface="Calibri"/>
              </a:rPr>
              <a:t>-&gt;</a:t>
            </a:r>
            <a:r>
              <a:rPr sz="1400" spc="-9" dirty="0">
                <a:solidFill>
                  <a:srgbClr val="FF0000"/>
                </a:solidFill>
                <a:latin typeface="Calibri"/>
                <a:cs typeface="Calibri"/>
              </a:rPr>
              <a:t> </a:t>
            </a:r>
            <a:r>
              <a:rPr sz="1400" spc="-4" dirty="0">
                <a:solidFill>
                  <a:srgbClr val="FF0000"/>
                </a:solidFill>
                <a:latin typeface="Calibri"/>
                <a:cs typeface="Calibri"/>
              </a:rPr>
              <a:t>Prepare</a:t>
            </a:r>
            <a:r>
              <a:rPr sz="1400" dirty="0">
                <a:solidFill>
                  <a:srgbClr val="FF0000"/>
                </a:solidFill>
                <a:latin typeface="Calibri"/>
                <a:cs typeface="Calibri"/>
              </a:rPr>
              <a:t> </a:t>
            </a:r>
            <a:r>
              <a:rPr sz="1400" spc="-4" dirty="0">
                <a:solidFill>
                  <a:srgbClr val="FF0000"/>
                </a:solidFill>
                <a:latin typeface="Calibri"/>
                <a:cs typeface="Calibri"/>
              </a:rPr>
              <a:t>Mass</a:t>
            </a:r>
            <a:r>
              <a:rPr sz="1400" dirty="0">
                <a:solidFill>
                  <a:srgbClr val="FF0000"/>
                </a:solidFill>
                <a:latin typeface="Calibri"/>
                <a:cs typeface="Calibri"/>
              </a:rPr>
              <a:t> </a:t>
            </a:r>
            <a:r>
              <a:rPr sz="1400" spc="-4" dirty="0">
                <a:solidFill>
                  <a:srgbClr val="FF0000"/>
                </a:solidFill>
                <a:latin typeface="Calibri"/>
                <a:cs typeface="Calibri"/>
              </a:rPr>
              <a:t>Additions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3" name="object 3"/>
          <p:cNvSpPr txBox="1"/>
          <p:nvPr/>
        </p:nvSpPr>
        <p:spPr>
          <a:xfrm>
            <a:off x="165227" y="73665"/>
            <a:ext cx="3833468" cy="3181414"/>
          </a:xfrm>
          <a:prstGeom prst="rect">
            <a:avLst/>
          </a:prstGeom>
        </p:spPr>
        <p:txBody>
          <a:bodyPr vert="horz" wrap="square" lIns="0" tIns="11206" rIns="0" bIns="0" rtlCol="0">
            <a:spAutoFit/>
          </a:bodyPr>
          <a:lstStyle/>
          <a:p>
            <a:pPr>
              <a:spcBef>
                <a:spcPts val="13"/>
              </a:spcBef>
            </a:pPr>
            <a:endParaRPr lang="ar-EG" sz="1000" dirty="0">
              <a:latin typeface="Calibri"/>
              <a:cs typeface="Calibri"/>
            </a:endParaRPr>
          </a:p>
          <a:p>
            <a:pPr>
              <a:spcBef>
                <a:spcPts val="13"/>
              </a:spcBef>
            </a:pPr>
            <a:r>
              <a:rPr lang="en-US" sz="1400" b="1" spc="-4" dirty="0">
                <a:latin typeface="Calibri"/>
                <a:cs typeface="Calibri"/>
              </a:rPr>
              <a:t>Mass Additions Process</a:t>
            </a:r>
            <a:r>
              <a:rPr lang="en-US" sz="1400" b="1" spc="-13" dirty="0">
                <a:latin typeface="Calibri"/>
                <a:cs typeface="Calibri"/>
              </a:rPr>
              <a:t> </a:t>
            </a:r>
            <a:r>
              <a:rPr lang="en-US" sz="1400" b="1" spc="-4" dirty="0">
                <a:latin typeface="Calibri"/>
                <a:cs typeface="Calibri"/>
              </a:rPr>
              <a:t>Overview:</a:t>
            </a:r>
            <a:endParaRPr lang="en-US" sz="1400" dirty="0">
              <a:latin typeface="Calibri"/>
              <a:cs typeface="Calibri"/>
            </a:endParaRPr>
          </a:p>
          <a:p>
            <a:pPr>
              <a:spcBef>
                <a:spcPts val="13"/>
              </a:spcBef>
            </a:pPr>
            <a:endParaRPr sz="1050" dirty="0">
              <a:latin typeface="Calibri"/>
              <a:cs typeface="Calibri"/>
            </a:endParaRPr>
          </a:p>
          <a:p>
            <a:pPr marL="144003" indent="-133357">
              <a:buAutoNum type="arabicPeriod"/>
              <a:tabLst>
                <a:tab pos="144564" algn="l"/>
              </a:tabLst>
            </a:pPr>
            <a:r>
              <a:rPr sz="1400" dirty="0">
                <a:latin typeface="Calibri"/>
                <a:cs typeface="Calibri"/>
              </a:rPr>
              <a:t>Create - </a:t>
            </a:r>
            <a:r>
              <a:rPr sz="1400" spc="-4" dirty="0">
                <a:latin typeface="Calibri"/>
                <a:cs typeface="Calibri"/>
              </a:rPr>
              <a:t>Enter data</a:t>
            </a:r>
            <a:r>
              <a:rPr sz="1400" spc="4" dirty="0">
                <a:latin typeface="Calibri"/>
                <a:cs typeface="Calibri"/>
              </a:rPr>
              <a:t> </a:t>
            </a:r>
            <a:r>
              <a:rPr sz="1400" dirty="0">
                <a:latin typeface="Calibri"/>
                <a:cs typeface="Calibri"/>
              </a:rPr>
              <a:t>in</a:t>
            </a:r>
            <a:r>
              <a:rPr sz="1400" spc="-9" dirty="0">
                <a:latin typeface="Calibri"/>
                <a:cs typeface="Calibri"/>
              </a:rPr>
              <a:t> </a:t>
            </a:r>
            <a:r>
              <a:rPr sz="1400" dirty="0">
                <a:latin typeface="Calibri"/>
                <a:cs typeface="Calibri"/>
              </a:rPr>
              <a:t>Payables </a:t>
            </a:r>
            <a:r>
              <a:rPr sz="1400" spc="-4" dirty="0">
                <a:latin typeface="Calibri"/>
                <a:cs typeface="Calibri"/>
              </a:rPr>
              <a:t>or</a:t>
            </a:r>
            <a:r>
              <a:rPr sz="1400" spc="4" dirty="0">
                <a:latin typeface="Calibri"/>
                <a:cs typeface="Calibri"/>
              </a:rPr>
              <a:t> </a:t>
            </a:r>
            <a:r>
              <a:rPr sz="1400" spc="-4" dirty="0">
                <a:latin typeface="Calibri"/>
                <a:cs typeface="Calibri"/>
              </a:rPr>
              <a:t>other</a:t>
            </a:r>
            <a:r>
              <a:rPr sz="1400" spc="9" dirty="0">
                <a:latin typeface="Calibri"/>
                <a:cs typeface="Calibri"/>
              </a:rPr>
              <a:t> </a:t>
            </a:r>
            <a:r>
              <a:rPr sz="1400" spc="-4" dirty="0">
                <a:latin typeface="Calibri"/>
                <a:cs typeface="Calibri"/>
              </a:rPr>
              <a:t>systems, then</a:t>
            </a:r>
            <a:r>
              <a:rPr sz="1400" spc="4" dirty="0">
                <a:latin typeface="Calibri"/>
                <a:cs typeface="Calibri"/>
              </a:rPr>
              <a:t> </a:t>
            </a:r>
            <a:r>
              <a:rPr sz="1400" dirty="0">
                <a:latin typeface="Calibri"/>
                <a:cs typeface="Calibri"/>
              </a:rPr>
              <a:t>run</a:t>
            </a:r>
            <a:r>
              <a:rPr sz="1400" spc="-4" dirty="0">
                <a:latin typeface="Calibri"/>
                <a:cs typeface="Calibri"/>
              </a:rPr>
              <a:t> the</a:t>
            </a:r>
            <a:r>
              <a:rPr sz="1400" dirty="0">
                <a:latin typeface="Calibri"/>
                <a:cs typeface="Calibri"/>
              </a:rPr>
              <a:t> mass </a:t>
            </a:r>
            <a:r>
              <a:rPr sz="1400" spc="-4" dirty="0">
                <a:latin typeface="Calibri"/>
                <a:cs typeface="Calibri"/>
              </a:rPr>
              <a:t>additions process.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Review </a:t>
            </a:r>
            <a:r>
              <a:rPr sz="1400" dirty="0">
                <a:latin typeface="Calibri"/>
                <a:cs typeface="Calibri"/>
              </a:rPr>
              <a:t>- </a:t>
            </a:r>
            <a:r>
              <a:rPr sz="1400" spc="-4" dirty="0">
                <a:latin typeface="Calibri"/>
                <a:cs typeface="Calibri"/>
              </a:rPr>
              <a:t>Adjust, merge,</a:t>
            </a:r>
            <a:r>
              <a:rPr sz="1400" dirty="0">
                <a:latin typeface="Calibri"/>
                <a:cs typeface="Calibri"/>
              </a:rPr>
              <a:t> </a:t>
            </a:r>
            <a:r>
              <a:rPr sz="1400" spc="-4" dirty="0">
                <a:latin typeface="Calibri"/>
                <a:cs typeface="Calibri"/>
              </a:rPr>
              <a:t>or</a:t>
            </a:r>
            <a:r>
              <a:rPr sz="1400" dirty="0">
                <a:latin typeface="Calibri"/>
                <a:cs typeface="Calibri"/>
              </a:rPr>
              <a:t> </a:t>
            </a:r>
            <a:r>
              <a:rPr sz="1400" spc="-4" dirty="0">
                <a:latin typeface="Calibri"/>
                <a:cs typeface="Calibri"/>
              </a:rPr>
              <a:t>split</a:t>
            </a:r>
            <a:r>
              <a:rPr sz="1400" spc="-9" dirty="0">
                <a:latin typeface="Calibri"/>
                <a:cs typeface="Calibri"/>
              </a:rPr>
              <a:t> </a:t>
            </a:r>
            <a:r>
              <a:rPr sz="1400" dirty="0">
                <a:latin typeface="Calibri"/>
                <a:cs typeface="Calibri"/>
              </a:rPr>
              <a:t>mass</a:t>
            </a:r>
            <a:r>
              <a:rPr sz="1400" spc="-4" dirty="0">
                <a:latin typeface="Calibri"/>
                <a:cs typeface="Calibri"/>
              </a:rPr>
              <a:t> additions.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spcBef>
                <a:spcPts val="4"/>
              </a:spcBef>
              <a:buAutoNum type="arabicPeriod"/>
              <a:tabLst>
                <a:tab pos="144564" algn="l"/>
              </a:tabLst>
            </a:pPr>
            <a:r>
              <a:rPr sz="1400" dirty="0">
                <a:latin typeface="Calibri"/>
                <a:cs typeface="Calibri"/>
              </a:rPr>
              <a:t>Post</a:t>
            </a:r>
            <a:r>
              <a:rPr sz="1400" spc="-13" dirty="0">
                <a:latin typeface="Calibri"/>
                <a:cs typeface="Calibri"/>
              </a:rPr>
              <a:t> </a:t>
            </a:r>
            <a:r>
              <a:rPr sz="1400" dirty="0">
                <a:latin typeface="Calibri"/>
                <a:cs typeface="Calibri"/>
              </a:rPr>
              <a:t>-</a:t>
            </a:r>
            <a:r>
              <a:rPr sz="1400" spc="-9" dirty="0">
                <a:latin typeface="Calibri"/>
                <a:cs typeface="Calibri"/>
              </a:rPr>
              <a:t> </a:t>
            </a:r>
            <a:r>
              <a:rPr sz="1400" spc="-4" dirty="0">
                <a:latin typeface="Calibri"/>
                <a:cs typeface="Calibri"/>
              </a:rPr>
              <a:t>Post</a:t>
            </a:r>
            <a:r>
              <a:rPr sz="1400" dirty="0">
                <a:latin typeface="Calibri"/>
                <a:cs typeface="Calibri"/>
              </a:rPr>
              <a:t> </a:t>
            </a:r>
            <a:r>
              <a:rPr sz="1400" spc="-4" dirty="0">
                <a:latin typeface="Calibri"/>
                <a:cs typeface="Calibri"/>
              </a:rPr>
              <a:t>additions</a:t>
            </a:r>
            <a:r>
              <a:rPr sz="1400" spc="-18" dirty="0">
                <a:latin typeface="Calibri"/>
                <a:cs typeface="Calibri"/>
              </a:rPr>
              <a:t> </a:t>
            </a:r>
            <a:r>
              <a:rPr sz="1400" spc="-4" dirty="0">
                <a:latin typeface="Calibri"/>
                <a:cs typeface="Calibri"/>
              </a:rPr>
              <a:t>to</a:t>
            </a:r>
            <a:r>
              <a:rPr sz="1400" dirty="0">
                <a:latin typeface="Calibri"/>
                <a:cs typeface="Calibri"/>
              </a:rPr>
              <a:t> </a:t>
            </a:r>
            <a:r>
              <a:rPr sz="1400" spc="-4" dirty="0">
                <a:latin typeface="Calibri"/>
                <a:cs typeface="Calibri"/>
              </a:rPr>
              <a:t>Oracle Assets.</a:t>
            </a:r>
            <a:endParaRPr sz="1400" dirty="0">
              <a:latin typeface="Calibri"/>
              <a:cs typeface="Calibri"/>
            </a:endParaRPr>
          </a:p>
          <a:p>
            <a:pPr>
              <a:spcBef>
                <a:spcPts val="22"/>
              </a:spcBef>
              <a:buFont typeface="Calibri"/>
              <a:buAutoNum type="arabicPeriod"/>
            </a:pPr>
            <a:endParaRPr sz="1400" dirty="0">
              <a:latin typeface="Calibri"/>
              <a:cs typeface="Calibri"/>
            </a:endParaRPr>
          </a:p>
          <a:p>
            <a:pPr marL="144003" indent="-133357">
              <a:buAutoNum type="arabicPeriod"/>
              <a:tabLst>
                <a:tab pos="144564" algn="l"/>
              </a:tabLst>
            </a:pPr>
            <a:r>
              <a:rPr sz="1400" spc="-4" dirty="0">
                <a:latin typeface="Calibri"/>
                <a:cs typeface="Calibri"/>
              </a:rPr>
              <a:t>Clean </a:t>
            </a:r>
            <a:r>
              <a:rPr sz="1400" dirty="0">
                <a:latin typeface="Calibri"/>
                <a:cs typeface="Calibri"/>
              </a:rPr>
              <a:t>up - </a:t>
            </a:r>
            <a:r>
              <a:rPr sz="1400" spc="-4" dirty="0">
                <a:latin typeface="Calibri"/>
                <a:cs typeface="Calibri"/>
              </a:rPr>
              <a:t>Delete</a:t>
            </a:r>
            <a:r>
              <a:rPr sz="1400" spc="-9" dirty="0">
                <a:latin typeface="Calibri"/>
                <a:cs typeface="Calibri"/>
              </a:rPr>
              <a:t> </a:t>
            </a:r>
            <a:r>
              <a:rPr sz="1400" spc="-4" dirty="0">
                <a:latin typeface="Calibri"/>
                <a:cs typeface="Calibri"/>
              </a:rPr>
              <a:t>and </a:t>
            </a:r>
            <a:r>
              <a:rPr sz="1400" dirty="0">
                <a:latin typeface="Calibri"/>
                <a:cs typeface="Calibri"/>
              </a:rPr>
              <a:t>purge</a:t>
            </a:r>
            <a:r>
              <a:rPr sz="1400" spc="-4" dirty="0">
                <a:latin typeface="Calibri"/>
                <a:cs typeface="Calibri"/>
              </a:rPr>
              <a:t> unnecessary</a:t>
            </a:r>
            <a:r>
              <a:rPr sz="1400" spc="-9" dirty="0">
                <a:latin typeface="Calibri"/>
                <a:cs typeface="Calibri"/>
              </a:rPr>
              <a:t> </a:t>
            </a:r>
            <a:r>
              <a:rPr sz="1400" spc="-4" dirty="0">
                <a:latin typeface="Calibri"/>
                <a:cs typeface="Calibri"/>
              </a:rPr>
              <a:t>entries.</a:t>
            </a:r>
            <a:endParaRPr sz="1400" dirty="0">
              <a:latin typeface="Calibri"/>
              <a:cs typeface="Calibri"/>
            </a:endParaRPr>
          </a:p>
          <a:p>
            <a:pPr>
              <a:spcBef>
                <a:spcPts val="13"/>
              </a:spcBef>
            </a:pPr>
            <a:endParaRPr sz="1050" dirty="0">
              <a:latin typeface="Calibri"/>
              <a:cs typeface="Calibri"/>
            </a:endParaRPr>
          </a:p>
          <a:p>
            <a:pPr marL="11206">
              <a:spcBef>
                <a:spcPts val="4"/>
              </a:spcBef>
            </a:pPr>
            <a:r>
              <a:rPr lang="en-US" sz="1400" b="1" spc="-4" dirty="0">
                <a:solidFill>
                  <a:srgbClr val="FF0000"/>
                </a:solidFill>
                <a:latin typeface="Calibri"/>
                <a:cs typeface="Calibri"/>
              </a:rPr>
              <a:t>*</a:t>
            </a:r>
            <a:r>
              <a:rPr sz="1400" b="1" spc="-4" dirty="0">
                <a:solidFill>
                  <a:srgbClr val="FF0000"/>
                </a:solidFill>
                <a:latin typeface="Calibri"/>
                <a:cs typeface="Calibri"/>
              </a:rPr>
              <a:t>Queues</a:t>
            </a:r>
            <a:r>
              <a:rPr sz="1400" spc="-4" dirty="0">
                <a:solidFill>
                  <a:srgbClr val="FF0000"/>
                </a:solidFill>
                <a:latin typeface="Calibri"/>
                <a:cs typeface="Calibri"/>
              </a:rPr>
              <a:t>:</a:t>
            </a:r>
            <a:r>
              <a:rPr sz="1400" dirty="0">
                <a:solidFill>
                  <a:srgbClr val="FF0000"/>
                </a:solidFill>
                <a:latin typeface="Calibri"/>
                <a:cs typeface="Calibri"/>
              </a:rPr>
              <a:t> Mass</a:t>
            </a:r>
            <a:r>
              <a:rPr sz="1400" spc="9" dirty="0">
                <a:solidFill>
                  <a:srgbClr val="FF0000"/>
                </a:solidFill>
                <a:latin typeface="Calibri"/>
                <a:cs typeface="Calibri"/>
              </a:rPr>
              <a:t> </a:t>
            </a:r>
            <a:r>
              <a:rPr sz="1400" spc="-4" dirty="0">
                <a:solidFill>
                  <a:srgbClr val="FF0000"/>
                </a:solidFill>
                <a:latin typeface="Calibri"/>
                <a:cs typeface="Calibri"/>
              </a:rPr>
              <a:t>additions </a:t>
            </a:r>
            <a:r>
              <a:rPr sz="1400" dirty="0">
                <a:solidFill>
                  <a:srgbClr val="FF0000"/>
                </a:solidFill>
                <a:latin typeface="Calibri"/>
                <a:cs typeface="Calibri"/>
              </a:rPr>
              <a:t>are</a:t>
            </a:r>
            <a:r>
              <a:rPr sz="1400" spc="13" dirty="0">
                <a:solidFill>
                  <a:srgbClr val="FF0000"/>
                </a:solidFill>
                <a:latin typeface="Calibri"/>
                <a:cs typeface="Calibri"/>
              </a:rPr>
              <a:t> </a:t>
            </a:r>
            <a:r>
              <a:rPr sz="1400" spc="-4" dirty="0">
                <a:solidFill>
                  <a:srgbClr val="FF0000"/>
                </a:solidFill>
                <a:latin typeface="Calibri"/>
                <a:cs typeface="Calibri"/>
              </a:rPr>
              <a:t>assigned</a:t>
            </a:r>
            <a:r>
              <a:rPr sz="1400" dirty="0">
                <a:solidFill>
                  <a:srgbClr val="FF0000"/>
                </a:solidFill>
                <a:latin typeface="Calibri"/>
                <a:cs typeface="Calibri"/>
              </a:rPr>
              <a:t> to</a:t>
            </a:r>
            <a:r>
              <a:rPr sz="1400" spc="4" dirty="0">
                <a:solidFill>
                  <a:srgbClr val="FF0000"/>
                </a:solidFill>
                <a:latin typeface="Calibri"/>
                <a:cs typeface="Calibri"/>
              </a:rPr>
              <a:t> </a:t>
            </a:r>
            <a:r>
              <a:rPr sz="1400" spc="-4" dirty="0">
                <a:solidFill>
                  <a:srgbClr val="FF0000"/>
                </a:solidFill>
                <a:latin typeface="Calibri"/>
                <a:cs typeface="Calibri"/>
              </a:rPr>
              <a:t>queues</a:t>
            </a:r>
            <a:r>
              <a:rPr sz="1400" dirty="0">
                <a:solidFill>
                  <a:srgbClr val="FF0000"/>
                </a:solidFill>
                <a:latin typeface="Calibri"/>
                <a:cs typeface="Calibri"/>
              </a:rPr>
              <a:t> </a:t>
            </a:r>
            <a:r>
              <a:rPr sz="1400" spc="-4" dirty="0">
                <a:solidFill>
                  <a:srgbClr val="FF0000"/>
                </a:solidFill>
                <a:latin typeface="Calibri"/>
                <a:cs typeface="Calibri"/>
              </a:rPr>
              <a:t>based</a:t>
            </a:r>
            <a:r>
              <a:rPr sz="1400" spc="13"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their</a:t>
            </a:r>
            <a:r>
              <a:rPr sz="1400" spc="9" dirty="0">
                <a:solidFill>
                  <a:srgbClr val="FF0000"/>
                </a:solidFill>
                <a:latin typeface="Calibri"/>
                <a:cs typeface="Calibri"/>
              </a:rPr>
              <a:t> </a:t>
            </a:r>
            <a:r>
              <a:rPr sz="1400" spc="-4" dirty="0">
                <a:solidFill>
                  <a:srgbClr val="FF0000"/>
                </a:solidFill>
                <a:latin typeface="Calibri"/>
                <a:cs typeface="Calibri"/>
              </a:rPr>
              <a:t>status,</a:t>
            </a:r>
            <a:r>
              <a:rPr sz="1400" dirty="0">
                <a:solidFill>
                  <a:srgbClr val="FF0000"/>
                </a:solidFill>
                <a:latin typeface="Calibri"/>
                <a:cs typeface="Calibri"/>
              </a:rPr>
              <a:t> </a:t>
            </a:r>
            <a:r>
              <a:rPr sz="1400" spc="-9" dirty="0">
                <a:solidFill>
                  <a:srgbClr val="FF0000"/>
                </a:solidFill>
                <a:latin typeface="Calibri"/>
                <a:cs typeface="Calibri"/>
              </a:rPr>
              <a:t>which</a:t>
            </a:r>
            <a:r>
              <a:rPr sz="1400" spc="13" dirty="0">
                <a:solidFill>
                  <a:srgbClr val="FF0000"/>
                </a:solidFill>
                <a:latin typeface="Calibri"/>
                <a:cs typeface="Calibri"/>
              </a:rPr>
              <a:t> </a:t>
            </a:r>
            <a:r>
              <a:rPr sz="1400" spc="-4" dirty="0">
                <a:solidFill>
                  <a:srgbClr val="FF0000"/>
                </a:solidFill>
                <a:latin typeface="Calibri"/>
                <a:cs typeface="Calibri"/>
              </a:rPr>
              <a:t>updates</a:t>
            </a:r>
            <a:r>
              <a:rPr sz="1400" dirty="0">
                <a:solidFill>
                  <a:srgbClr val="FF0000"/>
                </a:solidFill>
                <a:latin typeface="Calibri"/>
                <a:cs typeface="Calibri"/>
              </a:rPr>
              <a:t> </a:t>
            </a:r>
            <a:r>
              <a:rPr sz="1400" spc="-4" dirty="0">
                <a:solidFill>
                  <a:srgbClr val="FF0000"/>
                </a:solidFill>
                <a:latin typeface="Calibri"/>
                <a:cs typeface="Calibri"/>
              </a:rPr>
              <a:t>with</a:t>
            </a:r>
            <a:r>
              <a:rPr sz="1400" spc="13" dirty="0">
                <a:solidFill>
                  <a:srgbClr val="FF0000"/>
                </a:solidFill>
                <a:latin typeface="Calibri"/>
                <a:cs typeface="Calibri"/>
              </a:rPr>
              <a:t> </a:t>
            </a:r>
            <a:r>
              <a:rPr sz="1400" spc="-4" dirty="0">
                <a:solidFill>
                  <a:srgbClr val="FF0000"/>
                </a:solidFill>
                <a:latin typeface="Calibri"/>
                <a:cs typeface="Calibri"/>
              </a:rPr>
              <a:t>each</a:t>
            </a:r>
            <a:r>
              <a:rPr sz="1400" spc="44" dirty="0">
                <a:solidFill>
                  <a:srgbClr val="FF0000"/>
                </a:solidFill>
                <a:latin typeface="Calibri"/>
                <a:cs typeface="Calibri"/>
              </a:rPr>
              <a:t> </a:t>
            </a:r>
            <a:r>
              <a:rPr sz="1400" spc="-4" dirty="0">
                <a:solidFill>
                  <a:srgbClr val="FF0000"/>
                </a:solidFill>
                <a:latin typeface="Calibri"/>
                <a:cs typeface="Calibri"/>
              </a:rPr>
              <a:t>transaction</a:t>
            </a:r>
            <a:r>
              <a:rPr sz="1000" spc="-4" dirty="0">
                <a:solidFill>
                  <a:srgbClr val="FF0000"/>
                </a:solidFill>
                <a:latin typeface="Calibri"/>
                <a:cs typeface="Calibri"/>
              </a:rPr>
              <a:t>.</a:t>
            </a:r>
            <a:endParaRPr sz="1000" dirty="0">
              <a:solidFill>
                <a:srgbClr val="FF0000"/>
              </a:solidFill>
              <a:latin typeface="Calibri"/>
              <a:cs typeface="Calibri"/>
            </a:endParaRPr>
          </a:p>
        </p:txBody>
      </p:sp>
      <p:pic>
        <p:nvPicPr>
          <p:cNvPr id="4" name="object 4"/>
          <p:cNvPicPr/>
          <p:nvPr/>
        </p:nvPicPr>
        <p:blipFill>
          <a:blip r:embed="rId3" cstate="print"/>
          <a:stretch>
            <a:fillRect/>
          </a:stretch>
        </p:blipFill>
        <p:spPr>
          <a:xfrm>
            <a:off x="4221960" y="397619"/>
            <a:ext cx="3738166" cy="2991227"/>
          </a:xfrm>
          <a:prstGeom prst="rect">
            <a:avLst/>
          </a:prstGeom>
        </p:spPr>
      </p:pic>
      <p:pic>
        <p:nvPicPr>
          <p:cNvPr id="5" name="object 3"/>
          <p:cNvPicPr/>
          <p:nvPr/>
        </p:nvPicPr>
        <p:blipFill>
          <a:blip r:embed="rId4" cstate="print"/>
          <a:stretch>
            <a:fillRect/>
          </a:stretch>
        </p:blipFill>
        <p:spPr>
          <a:xfrm>
            <a:off x="137182" y="3820271"/>
            <a:ext cx="3931422" cy="2953094"/>
          </a:xfrm>
          <a:prstGeom prst="rect">
            <a:avLst/>
          </a:prstGeom>
        </p:spPr>
      </p:pic>
      <p:sp>
        <p:nvSpPr>
          <p:cNvPr id="7" name="object 2"/>
          <p:cNvSpPr txBox="1"/>
          <p:nvPr/>
        </p:nvSpPr>
        <p:spPr>
          <a:xfrm>
            <a:off x="149876" y="3301777"/>
            <a:ext cx="3931423" cy="442768"/>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21- </a:t>
            </a:r>
            <a:r>
              <a:rPr sz="1400" spc="-4" dirty="0">
                <a:solidFill>
                  <a:srgbClr val="FF0000"/>
                </a:solidFill>
                <a:latin typeface="Calibri"/>
                <a:cs typeface="Calibri"/>
              </a:rPr>
              <a:t>Enter the</a:t>
            </a:r>
            <a:r>
              <a:rPr sz="1400" spc="4" dirty="0">
                <a:solidFill>
                  <a:srgbClr val="FF0000"/>
                </a:solidFill>
                <a:latin typeface="Calibri"/>
                <a:cs typeface="Calibri"/>
              </a:rPr>
              <a:t> </a:t>
            </a:r>
            <a:r>
              <a:rPr sz="1400" spc="-4" dirty="0">
                <a:solidFill>
                  <a:srgbClr val="FF0000"/>
                </a:solidFill>
                <a:latin typeface="Calibri"/>
                <a:cs typeface="Calibri"/>
              </a:rPr>
              <a:t>Book</a:t>
            </a:r>
            <a:r>
              <a:rPr sz="1400" spc="4" dirty="0">
                <a:solidFill>
                  <a:srgbClr val="FF0000"/>
                </a:solidFill>
                <a:latin typeface="Calibri"/>
                <a:cs typeface="Calibri"/>
              </a:rPr>
              <a:t> </a:t>
            </a:r>
            <a:r>
              <a:rPr sz="1400" spc="-4" dirty="0">
                <a:solidFill>
                  <a:srgbClr val="FF0000"/>
                </a:solidFill>
                <a:latin typeface="Calibri"/>
                <a:cs typeface="Calibri"/>
              </a:rPr>
              <a:t>name</a:t>
            </a:r>
            <a:r>
              <a:rPr sz="1400" spc="4" dirty="0">
                <a:solidFill>
                  <a:srgbClr val="FF0000"/>
                </a:solidFill>
                <a:latin typeface="Calibri"/>
                <a:cs typeface="Calibri"/>
              </a:rPr>
              <a:t> </a:t>
            </a:r>
            <a:r>
              <a:rPr sz="1400" dirty="0">
                <a:solidFill>
                  <a:srgbClr val="FF0000"/>
                </a:solidFill>
                <a:latin typeface="Calibri"/>
                <a:cs typeface="Calibri"/>
              </a:rPr>
              <a:t>as</a:t>
            </a:r>
            <a:r>
              <a:rPr sz="1400" spc="-13" dirty="0">
                <a:solidFill>
                  <a:srgbClr val="FF0000"/>
                </a:solidFill>
                <a:latin typeface="Calibri"/>
                <a:cs typeface="Calibri"/>
              </a:rPr>
              <a:t> </a:t>
            </a:r>
            <a:r>
              <a:rPr sz="1400" spc="-4" dirty="0">
                <a:solidFill>
                  <a:srgbClr val="FF0000"/>
                </a:solidFill>
                <a:latin typeface="Calibri"/>
                <a:cs typeface="Calibri"/>
              </a:rPr>
              <a:t>IVASCONTRO</a:t>
            </a:r>
            <a:r>
              <a:rPr lang="en-US" sz="1400" spc="-4" dirty="0">
                <a:solidFill>
                  <a:srgbClr val="FF0000"/>
                </a:solidFill>
                <a:latin typeface="Calibri"/>
                <a:cs typeface="Calibri"/>
              </a:rPr>
              <a:t> </a:t>
            </a:r>
            <a:r>
              <a:rPr sz="1400" spc="-4" dirty="0">
                <a:solidFill>
                  <a:srgbClr val="FF0000"/>
                </a:solidFill>
                <a:latin typeface="Calibri"/>
                <a:cs typeface="Calibri"/>
              </a:rPr>
              <a:t>LBOOK</a:t>
            </a:r>
            <a:r>
              <a:rPr sz="1400" spc="4" dirty="0">
                <a:solidFill>
                  <a:srgbClr val="FF0000"/>
                </a:solidFill>
                <a:latin typeface="Calibri"/>
                <a:cs typeface="Calibri"/>
              </a:rPr>
              <a:t> </a:t>
            </a:r>
            <a:r>
              <a:rPr sz="1400" dirty="0">
                <a:solidFill>
                  <a:srgbClr val="FF0000"/>
                </a:solidFill>
                <a:latin typeface="Calibri"/>
                <a:cs typeface="Calibri"/>
              </a:rPr>
              <a:t>then</a:t>
            </a:r>
            <a:r>
              <a:rPr sz="1400" spc="-13" dirty="0">
                <a:solidFill>
                  <a:srgbClr val="FF0000"/>
                </a:solidFill>
                <a:latin typeface="Calibri"/>
                <a:cs typeface="Calibri"/>
              </a:rPr>
              <a:t> </a:t>
            </a:r>
            <a:r>
              <a:rPr sz="1400" spc="-4" dirty="0">
                <a:solidFill>
                  <a:srgbClr val="FF0000"/>
                </a:solidFill>
                <a:latin typeface="Calibri"/>
                <a:cs typeface="Calibri"/>
              </a:rPr>
              <a:t>Click</a:t>
            </a:r>
            <a:r>
              <a:rPr sz="1400" spc="4" dirty="0">
                <a:solidFill>
                  <a:srgbClr val="FF0000"/>
                </a:solidFill>
                <a:latin typeface="Calibri"/>
                <a:cs typeface="Calibri"/>
              </a:rPr>
              <a:t> </a:t>
            </a:r>
            <a:r>
              <a:rPr sz="1400" dirty="0">
                <a:solidFill>
                  <a:srgbClr val="FF0000"/>
                </a:solidFill>
                <a:latin typeface="Calibri"/>
                <a:cs typeface="Calibri"/>
              </a:rPr>
              <a:t>on</a:t>
            </a:r>
            <a:r>
              <a:rPr sz="1400" spc="-4" dirty="0">
                <a:solidFill>
                  <a:srgbClr val="FF0000"/>
                </a:solidFill>
                <a:latin typeface="Calibri"/>
                <a:cs typeface="Calibri"/>
              </a:rPr>
              <a:t> 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4"/>
          <p:cNvPicPr/>
          <p:nvPr/>
        </p:nvPicPr>
        <p:blipFill>
          <a:blip r:embed="rId5" cstate="print"/>
          <a:stretch>
            <a:fillRect/>
          </a:stretch>
        </p:blipFill>
        <p:spPr>
          <a:xfrm>
            <a:off x="4221962" y="3802172"/>
            <a:ext cx="3738164" cy="2991226"/>
          </a:xfrm>
          <a:prstGeom prst="rect">
            <a:avLst/>
          </a:prstGeom>
        </p:spPr>
      </p:pic>
      <p:sp>
        <p:nvSpPr>
          <p:cNvPr id="9" name="object 2"/>
          <p:cNvSpPr txBox="1"/>
          <p:nvPr/>
        </p:nvSpPr>
        <p:spPr>
          <a:xfrm>
            <a:off x="4238291" y="3521467"/>
            <a:ext cx="3918859" cy="227324"/>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22- </a:t>
            </a:r>
            <a:r>
              <a:rPr sz="1400" spc="-4" dirty="0">
                <a:solidFill>
                  <a:srgbClr val="FF0000"/>
                </a:solidFill>
                <a:latin typeface="Calibri"/>
                <a:cs typeface="Calibri"/>
              </a:rPr>
              <a:t>Select</a:t>
            </a:r>
            <a:r>
              <a:rPr sz="1400" spc="-13"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Invoice</a:t>
            </a:r>
            <a:r>
              <a:rPr sz="1400" spc="4" dirty="0">
                <a:solidFill>
                  <a:srgbClr val="FF0000"/>
                </a:solidFill>
                <a:latin typeface="Calibri"/>
                <a:cs typeface="Calibri"/>
              </a:rPr>
              <a:t> </a:t>
            </a:r>
            <a:r>
              <a:rPr sz="1400" spc="-4" dirty="0">
                <a:solidFill>
                  <a:srgbClr val="FF0000"/>
                </a:solidFill>
                <a:latin typeface="Calibri"/>
                <a:cs typeface="Calibri"/>
              </a:rPr>
              <a:t>number</a:t>
            </a:r>
            <a:r>
              <a:rPr sz="1400" spc="-9" dirty="0">
                <a:solidFill>
                  <a:srgbClr val="FF0000"/>
                </a:solidFill>
                <a:latin typeface="Calibri"/>
                <a:cs typeface="Calibri"/>
              </a:rPr>
              <a:t> </a:t>
            </a:r>
            <a:r>
              <a:rPr sz="1400" dirty="0">
                <a:solidFill>
                  <a:srgbClr val="FF0000"/>
                </a:solidFill>
                <a:latin typeface="Calibri"/>
                <a:cs typeface="Calibri"/>
              </a:rPr>
              <a:t>then </a:t>
            </a:r>
            <a:r>
              <a:rPr sz="1400" spc="-4" dirty="0">
                <a:solidFill>
                  <a:srgbClr val="FF0000"/>
                </a:solidFill>
                <a:latin typeface="Calibri"/>
                <a:cs typeface="Calibri"/>
              </a:rPr>
              <a:t>Click</a:t>
            </a:r>
            <a:r>
              <a:rPr sz="1400" spc="-9" dirty="0">
                <a:solidFill>
                  <a:srgbClr val="FF0000"/>
                </a:solidFill>
                <a:latin typeface="Calibri"/>
                <a:cs typeface="Calibri"/>
              </a:rPr>
              <a:t> </a:t>
            </a:r>
            <a:r>
              <a:rPr sz="1400" dirty="0">
                <a:solidFill>
                  <a:srgbClr val="FF0000"/>
                </a:solidFill>
                <a:latin typeface="Calibri"/>
                <a:cs typeface="Calibri"/>
              </a:rPr>
              <a:t>on</a:t>
            </a:r>
            <a:r>
              <a:rPr sz="1400" spc="-13" dirty="0">
                <a:solidFill>
                  <a:srgbClr val="FF0000"/>
                </a:solidFill>
                <a:latin typeface="Calibri"/>
                <a:cs typeface="Calibri"/>
              </a:rPr>
              <a:t> </a:t>
            </a:r>
            <a:r>
              <a:rPr sz="1400" spc="-4" dirty="0">
                <a:solidFill>
                  <a:srgbClr val="FF0000"/>
                </a:solidFill>
                <a:latin typeface="Calibri"/>
                <a:cs typeface="Calibri"/>
              </a:rPr>
              <a:t>Open</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6" name="object 4"/>
          <p:cNvPicPr/>
          <p:nvPr/>
        </p:nvPicPr>
        <p:blipFill>
          <a:blip r:embed="rId6" cstate="print"/>
          <a:stretch>
            <a:fillRect/>
          </a:stretch>
        </p:blipFill>
        <p:spPr>
          <a:xfrm>
            <a:off x="8102604" y="981342"/>
            <a:ext cx="3909655" cy="2959836"/>
          </a:xfrm>
          <a:prstGeom prst="rect">
            <a:avLst/>
          </a:prstGeom>
        </p:spPr>
      </p:pic>
      <p:sp>
        <p:nvSpPr>
          <p:cNvPr id="10" name="object 3"/>
          <p:cNvSpPr txBox="1"/>
          <p:nvPr/>
        </p:nvSpPr>
        <p:spPr>
          <a:xfrm>
            <a:off x="8100787" y="57403"/>
            <a:ext cx="4091213" cy="873655"/>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23- </a:t>
            </a:r>
            <a:r>
              <a:rPr sz="1400" spc="-4" dirty="0">
                <a:solidFill>
                  <a:srgbClr val="FF0000"/>
                </a:solidFill>
                <a:latin typeface="Calibri"/>
                <a:cs typeface="Calibri"/>
              </a:rPr>
              <a:t>Change</a:t>
            </a:r>
            <a:r>
              <a:rPr sz="1400" spc="4"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Status</a:t>
            </a:r>
            <a:r>
              <a:rPr sz="1400" spc="-13" dirty="0">
                <a:solidFill>
                  <a:srgbClr val="FF0000"/>
                </a:solidFill>
                <a:latin typeface="Calibri"/>
                <a:cs typeface="Calibri"/>
              </a:rPr>
              <a:t> </a:t>
            </a:r>
            <a:r>
              <a:rPr sz="1400" dirty="0">
                <a:solidFill>
                  <a:srgbClr val="FF0000"/>
                </a:solidFill>
                <a:latin typeface="Calibri"/>
                <a:cs typeface="Calibri"/>
              </a:rPr>
              <a:t>of </a:t>
            </a:r>
            <a:r>
              <a:rPr sz="1400" spc="-4" dirty="0">
                <a:solidFill>
                  <a:srgbClr val="FF0000"/>
                </a:solidFill>
                <a:latin typeface="Calibri"/>
                <a:cs typeface="Calibri"/>
              </a:rPr>
              <a:t>Queue</a:t>
            </a:r>
            <a:r>
              <a:rPr sz="1400" spc="4" dirty="0">
                <a:solidFill>
                  <a:srgbClr val="FF0000"/>
                </a:solidFill>
                <a:latin typeface="Calibri"/>
                <a:cs typeface="Calibri"/>
              </a:rPr>
              <a:t> </a:t>
            </a:r>
            <a:r>
              <a:rPr sz="1400" spc="-4" dirty="0">
                <a:solidFill>
                  <a:srgbClr val="FF0000"/>
                </a:solidFill>
                <a:latin typeface="Calibri"/>
                <a:cs typeface="Calibri"/>
              </a:rPr>
              <a:t>from</a:t>
            </a:r>
            <a:r>
              <a:rPr sz="1400" spc="9" dirty="0">
                <a:solidFill>
                  <a:srgbClr val="FF0000"/>
                </a:solidFill>
                <a:latin typeface="Calibri"/>
                <a:cs typeface="Calibri"/>
              </a:rPr>
              <a:t> </a:t>
            </a:r>
            <a:r>
              <a:rPr sz="1400" spc="-4" dirty="0">
                <a:solidFill>
                  <a:srgbClr val="FF0000"/>
                </a:solidFill>
                <a:latin typeface="Calibri"/>
                <a:cs typeface="Calibri"/>
              </a:rPr>
              <a:t>New</a:t>
            </a:r>
            <a:r>
              <a:rPr sz="1400" spc="-9" dirty="0">
                <a:solidFill>
                  <a:srgbClr val="FF0000"/>
                </a:solidFill>
                <a:latin typeface="Calibri"/>
                <a:cs typeface="Calibri"/>
              </a:rPr>
              <a:t> </a:t>
            </a:r>
            <a:r>
              <a:rPr sz="1400" dirty="0">
                <a:solidFill>
                  <a:srgbClr val="FF0000"/>
                </a:solidFill>
                <a:latin typeface="Calibri"/>
                <a:cs typeface="Calibri"/>
              </a:rPr>
              <a:t>to</a:t>
            </a:r>
            <a:r>
              <a:rPr sz="1400" spc="-4" dirty="0">
                <a:solidFill>
                  <a:srgbClr val="FF0000"/>
                </a:solidFill>
                <a:latin typeface="Calibri"/>
                <a:cs typeface="Calibri"/>
              </a:rPr>
              <a:t> Post</a:t>
            </a:r>
            <a:r>
              <a:rPr lang="en-US" sz="1400" spc="-4" dirty="0">
                <a:solidFill>
                  <a:srgbClr val="FF0000"/>
                </a:solidFill>
                <a:latin typeface="Calibri"/>
                <a:cs typeface="Calibri"/>
              </a:rPr>
              <a:t> and Enter</a:t>
            </a:r>
            <a:r>
              <a:rPr lang="en-US" sz="1400" spc="4" dirty="0">
                <a:solidFill>
                  <a:srgbClr val="FF0000"/>
                </a:solidFill>
                <a:latin typeface="Calibri"/>
                <a:cs typeface="Calibri"/>
              </a:rPr>
              <a:t> </a:t>
            </a:r>
            <a:r>
              <a:rPr lang="en-US" sz="1400" spc="-4" dirty="0">
                <a:solidFill>
                  <a:srgbClr val="FF0000"/>
                </a:solidFill>
                <a:latin typeface="Calibri"/>
                <a:cs typeface="Calibri"/>
              </a:rPr>
              <a:t>the</a:t>
            </a:r>
            <a:r>
              <a:rPr lang="en-US" sz="1400" spc="9" dirty="0">
                <a:solidFill>
                  <a:srgbClr val="FF0000"/>
                </a:solidFill>
                <a:latin typeface="Calibri"/>
                <a:cs typeface="Calibri"/>
              </a:rPr>
              <a:t> </a:t>
            </a:r>
            <a:r>
              <a:rPr lang="en-US" sz="1400" spc="-4" dirty="0">
                <a:solidFill>
                  <a:srgbClr val="FF0000"/>
                </a:solidFill>
                <a:latin typeface="Calibri"/>
                <a:cs typeface="Calibri"/>
              </a:rPr>
              <a:t>Required</a:t>
            </a:r>
            <a:r>
              <a:rPr lang="en-US" sz="1400" spc="-9" dirty="0">
                <a:solidFill>
                  <a:srgbClr val="FF0000"/>
                </a:solidFill>
                <a:latin typeface="Calibri"/>
                <a:cs typeface="Calibri"/>
              </a:rPr>
              <a:t> </a:t>
            </a:r>
            <a:r>
              <a:rPr lang="en-US" sz="1400" spc="-4" dirty="0">
                <a:solidFill>
                  <a:srgbClr val="FF0000"/>
                </a:solidFill>
                <a:latin typeface="Calibri"/>
                <a:cs typeface="Calibri"/>
              </a:rPr>
              <a:t>Data Then click on Done Then review the mass additions through Asset workbench to check before Post the mass additions. </a:t>
            </a:r>
            <a:endParaRPr sz="1400" dirty="0">
              <a:solidFill>
                <a:srgbClr val="FF0000"/>
              </a:solidFill>
              <a:latin typeface="Calibri"/>
              <a:cs typeface="Calibri"/>
            </a:endParaRPr>
          </a:p>
        </p:txBody>
      </p:sp>
      <p:pic>
        <p:nvPicPr>
          <p:cNvPr id="11" name="object 3"/>
          <p:cNvPicPr/>
          <p:nvPr/>
        </p:nvPicPr>
        <p:blipFill>
          <a:blip r:embed="rId7" cstate="print"/>
          <a:stretch>
            <a:fillRect/>
          </a:stretch>
        </p:blipFill>
        <p:spPr>
          <a:xfrm>
            <a:off x="8113484" y="3926664"/>
            <a:ext cx="3920676" cy="2870518"/>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object 2"/>
          <p:cNvSpPr txBox="1"/>
          <p:nvPr/>
        </p:nvSpPr>
        <p:spPr>
          <a:xfrm>
            <a:off x="65135" y="84675"/>
            <a:ext cx="4021281" cy="980812"/>
          </a:xfrm>
          <a:prstGeom prst="rect">
            <a:avLst/>
          </a:prstGeom>
        </p:spPr>
        <p:txBody>
          <a:bodyPr vert="horz" wrap="square" lIns="0" tIns="11206" rIns="0" bIns="0" rtlCol="0">
            <a:spAutoFit/>
          </a:bodyPr>
          <a:lstStyle/>
          <a:p>
            <a:pPr marL="11206">
              <a:spcBef>
                <a:spcPts val="88"/>
              </a:spcBef>
            </a:pPr>
            <a:r>
              <a:rPr sz="1600" b="1" u="sng" spc="-4" dirty="0">
                <a:latin typeface="Calibri"/>
                <a:cs typeface="Calibri"/>
              </a:rPr>
              <a:t>To</a:t>
            </a:r>
            <a:r>
              <a:rPr sz="1600" b="1" u="sng" dirty="0">
                <a:latin typeface="Calibri"/>
                <a:cs typeface="Calibri"/>
              </a:rPr>
              <a:t> </a:t>
            </a:r>
            <a:r>
              <a:rPr sz="1600" b="1" u="sng" spc="-4" dirty="0">
                <a:latin typeface="Calibri"/>
                <a:cs typeface="Calibri"/>
              </a:rPr>
              <a:t>post</a:t>
            </a:r>
            <a:r>
              <a:rPr sz="1600" b="1" u="sng" spc="-9" dirty="0">
                <a:latin typeface="Calibri"/>
                <a:cs typeface="Calibri"/>
              </a:rPr>
              <a:t> </a:t>
            </a:r>
            <a:r>
              <a:rPr sz="1600" b="1" u="sng" dirty="0">
                <a:latin typeface="Calibri"/>
                <a:cs typeface="Calibri"/>
              </a:rPr>
              <a:t>mass</a:t>
            </a:r>
            <a:r>
              <a:rPr sz="1600" b="1" u="sng" spc="-4" dirty="0">
                <a:latin typeface="Calibri"/>
                <a:cs typeface="Calibri"/>
              </a:rPr>
              <a:t> addition</a:t>
            </a:r>
            <a:r>
              <a:rPr sz="1600" b="1" u="sng" spc="-9" dirty="0">
                <a:latin typeface="Calibri"/>
                <a:cs typeface="Calibri"/>
              </a:rPr>
              <a:t> </a:t>
            </a:r>
            <a:r>
              <a:rPr sz="1600" b="1" u="sng" spc="-4" dirty="0">
                <a:latin typeface="Calibri"/>
                <a:cs typeface="Calibri"/>
              </a:rPr>
              <a:t>lines</a:t>
            </a:r>
            <a:r>
              <a:rPr sz="1600" b="1" u="sng" dirty="0">
                <a:latin typeface="Calibri"/>
                <a:cs typeface="Calibri"/>
              </a:rPr>
              <a:t> to</a:t>
            </a:r>
            <a:r>
              <a:rPr sz="1600" b="1" u="sng" spc="-9" dirty="0">
                <a:latin typeface="Calibri"/>
                <a:cs typeface="Calibri"/>
              </a:rPr>
              <a:t> </a:t>
            </a:r>
            <a:r>
              <a:rPr sz="1600" b="1" u="sng" spc="-4" dirty="0">
                <a:latin typeface="Calibri"/>
                <a:cs typeface="Calibri"/>
              </a:rPr>
              <a:t>Oracle</a:t>
            </a:r>
            <a:r>
              <a:rPr sz="1600" b="1" u="sng" dirty="0">
                <a:latin typeface="Calibri"/>
                <a:cs typeface="Calibri"/>
              </a:rPr>
              <a:t> </a:t>
            </a:r>
            <a:r>
              <a:rPr sz="1600" b="1" u="sng" spc="-4" dirty="0">
                <a:latin typeface="Calibri"/>
                <a:cs typeface="Calibri"/>
              </a:rPr>
              <a:t>Assets:</a:t>
            </a:r>
            <a:endParaRPr sz="1600" b="1" u="sng" dirty="0">
              <a:latin typeface="Calibri"/>
              <a:cs typeface="Calibri"/>
            </a:endParaRPr>
          </a:p>
          <a:p>
            <a:pPr>
              <a:spcBef>
                <a:spcPts val="13"/>
              </a:spcBef>
            </a:pPr>
            <a:endParaRPr sz="300" dirty="0">
              <a:solidFill>
                <a:srgbClr val="FF0000"/>
              </a:solidFill>
              <a:latin typeface="Calibri"/>
              <a:cs typeface="Calibri"/>
            </a:endParaRPr>
          </a:p>
          <a:p>
            <a:pPr marL="10646">
              <a:tabLst>
                <a:tab pos="144564" algn="l"/>
              </a:tabLst>
            </a:pPr>
            <a:r>
              <a:rPr lang="en-US" sz="1400" spc="-4" dirty="0">
                <a:solidFill>
                  <a:srgbClr val="FF0000"/>
                </a:solidFill>
                <a:latin typeface="Calibri"/>
                <a:cs typeface="Calibri"/>
              </a:rPr>
              <a:t>1- </a:t>
            </a:r>
            <a:r>
              <a:rPr sz="1400" spc="-4" dirty="0">
                <a:solidFill>
                  <a:srgbClr val="FF0000"/>
                </a:solidFill>
                <a:latin typeface="Calibri"/>
                <a:cs typeface="Calibri"/>
              </a:rPr>
              <a:t>Choose</a:t>
            </a:r>
            <a:r>
              <a:rPr sz="1400" spc="-9"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dirty="0">
                <a:solidFill>
                  <a:srgbClr val="FF0000"/>
                </a:solidFill>
                <a:latin typeface="Calibri"/>
                <a:cs typeface="Calibri"/>
              </a:rPr>
              <a:t> &gt;</a:t>
            </a:r>
            <a:r>
              <a:rPr sz="1400" spc="9" dirty="0">
                <a:solidFill>
                  <a:srgbClr val="FF0000"/>
                </a:solidFill>
                <a:latin typeface="Calibri"/>
                <a:cs typeface="Calibri"/>
              </a:rPr>
              <a:t> </a:t>
            </a:r>
            <a:r>
              <a:rPr sz="1400" spc="-4" dirty="0">
                <a:solidFill>
                  <a:srgbClr val="FF0000"/>
                </a:solidFill>
                <a:latin typeface="Calibri"/>
                <a:cs typeface="Calibri"/>
              </a:rPr>
              <a:t>Post </a:t>
            </a:r>
            <a:r>
              <a:rPr sz="1400" dirty="0">
                <a:solidFill>
                  <a:srgbClr val="FF0000"/>
                </a:solidFill>
                <a:latin typeface="Calibri"/>
                <a:cs typeface="Calibri"/>
              </a:rPr>
              <a:t>Mass </a:t>
            </a:r>
            <a:r>
              <a:rPr sz="1400" spc="-4" dirty="0">
                <a:solidFill>
                  <a:srgbClr val="FF0000"/>
                </a:solidFill>
                <a:latin typeface="Calibri"/>
                <a:cs typeface="Calibri"/>
              </a:rPr>
              <a:t>Additions from</a:t>
            </a:r>
            <a:r>
              <a:rPr sz="1400" spc="4" dirty="0">
                <a:solidFill>
                  <a:srgbClr val="FF0000"/>
                </a:solidFill>
                <a:latin typeface="Calibri"/>
                <a:cs typeface="Calibri"/>
              </a:rPr>
              <a:t> </a:t>
            </a:r>
            <a:r>
              <a:rPr sz="1400" spc="-4" dirty="0">
                <a:solidFill>
                  <a:srgbClr val="FF0000"/>
                </a:solidFill>
                <a:latin typeface="Calibri"/>
                <a:cs typeface="Calibri"/>
              </a:rPr>
              <a:t>the Navigator.</a:t>
            </a:r>
            <a:endParaRPr sz="1400" dirty="0">
              <a:solidFill>
                <a:srgbClr val="FF0000"/>
              </a:solidFill>
              <a:latin typeface="Calibri"/>
              <a:cs typeface="Calibri"/>
            </a:endParaRPr>
          </a:p>
          <a:p>
            <a:pPr>
              <a:spcBef>
                <a:spcPts val="22"/>
              </a:spcBef>
              <a:buFont typeface="Calibri"/>
              <a:buAutoNum type="arabicPeriod"/>
            </a:pPr>
            <a:endParaRPr sz="1400" dirty="0">
              <a:solidFill>
                <a:srgbClr val="FF0000"/>
              </a:solidFill>
              <a:latin typeface="Calibri"/>
              <a:cs typeface="Calibri"/>
            </a:endParaRPr>
          </a:p>
        </p:txBody>
      </p:sp>
      <p:pic>
        <p:nvPicPr>
          <p:cNvPr id="3" name="object 3">
            <a:extLst>
              <a:ext uri="{FF2B5EF4-FFF2-40B4-BE49-F238E27FC236}">
                <a16:creationId xmlns:a16="http://schemas.microsoft.com/office/drawing/2014/main" xmlns="" id="{EE7C4E55-7571-3D15-0533-8C3026C6F2F1}"/>
              </a:ext>
            </a:extLst>
          </p:cNvPr>
          <p:cNvPicPr/>
          <p:nvPr/>
        </p:nvPicPr>
        <p:blipFill>
          <a:blip r:embed="rId2" cstate="print"/>
          <a:stretch>
            <a:fillRect/>
          </a:stretch>
        </p:blipFill>
        <p:spPr>
          <a:xfrm>
            <a:off x="65135" y="845339"/>
            <a:ext cx="3911779" cy="2942890"/>
          </a:xfrm>
          <a:prstGeom prst="rect">
            <a:avLst/>
          </a:prstGeom>
        </p:spPr>
      </p:pic>
      <p:sp>
        <p:nvSpPr>
          <p:cNvPr id="4" name="object 2">
            <a:extLst>
              <a:ext uri="{FF2B5EF4-FFF2-40B4-BE49-F238E27FC236}">
                <a16:creationId xmlns:a16="http://schemas.microsoft.com/office/drawing/2014/main" xmlns="" id="{99E14F52-3AB7-99F2-7716-DFE96BB9C248}"/>
              </a:ext>
            </a:extLst>
          </p:cNvPr>
          <p:cNvSpPr txBox="1"/>
          <p:nvPr/>
        </p:nvSpPr>
        <p:spPr>
          <a:xfrm>
            <a:off x="65135" y="3875313"/>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2- Enter the parameters as IVASCONTROLBOOK.</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3" name="object 4"/>
          <p:cNvPicPr/>
          <p:nvPr/>
        </p:nvPicPr>
        <p:blipFill>
          <a:blip r:embed="rId3" cstate="print"/>
          <a:stretch>
            <a:fillRect/>
          </a:stretch>
        </p:blipFill>
        <p:spPr>
          <a:xfrm>
            <a:off x="65136" y="4136572"/>
            <a:ext cx="4021280" cy="2636754"/>
          </a:xfrm>
          <a:prstGeom prst="rect">
            <a:avLst/>
          </a:prstGeom>
        </p:spPr>
      </p:pic>
      <p:pic>
        <p:nvPicPr>
          <p:cNvPr id="14" name="object 3"/>
          <p:cNvPicPr/>
          <p:nvPr/>
        </p:nvPicPr>
        <p:blipFill>
          <a:blip r:embed="rId4" cstate="print"/>
          <a:stretch>
            <a:fillRect/>
          </a:stretch>
        </p:blipFill>
        <p:spPr>
          <a:xfrm>
            <a:off x="4280841" y="766698"/>
            <a:ext cx="4165776" cy="2937064"/>
          </a:xfrm>
          <a:prstGeom prst="rect">
            <a:avLst/>
          </a:prstGeom>
        </p:spPr>
      </p:pic>
      <p:sp>
        <p:nvSpPr>
          <p:cNvPr id="15" name="object 2">
            <a:extLst>
              <a:ext uri="{FF2B5EF4-FFF2-40B4-BE49-F238E27FC236}">
                <a16:creationId xmlns:a16="http://schemas.microsoft.com/office/drawing/2014/main" xmlns="" id="{9306972D-3D9F-098A-745B-1F3FC4B6137D}"/>
              </a:ext>
            </a:extLst>
          </p:cNvPr>
          <p:cNvSpPr txBox="1"/>
          <p:nvPr/>
        </p:nvSpPr>
        <p:spPr>
          <a:xfrm>
            <a:off x="4241113" y="403136"/>
            <a:ext cx="5798637" cy="442203"/>
          </a:xfrm>
          <a:prstGeom prst="rect">
            <a:avLst/>
          </a:prstGeom>
        </p:spPr>
        <p:txBody>
          <a:bodyPr vert="horz" wrap="square" lIns="0" tIns="11206" rIns="0" bIns="0" rtlCol="0">
            <a:spAutoFit/>
          </a:bodyPr>
          <a:lstStyle/>
          <a:p>
            <a:pPr marL="41464">
              <a:spcBef>
                <a:spcPts val="4"/>
              </a:spcBef>
              <a:tabLst>
                <a:tab pos="175381" algn="l"/>
              </a:tabLst>
            </a:pPr>
            <a:r>
              <a:rPr lang="en-US" sz="1400" dirty="0">
                <a:solidFill>
                  <a:srgbClr val="FF0000"/>
                </a:solidFill>
                <a:latin typeface="Calibri"/>
                <a:cs typeface="Calibri"/>
              </a:rPr>
              <a:t>3- Click on Submit.</a:t>
            </a:r>
          </a:p>
          <a:p>
            <a:pPr marL="41464">
              <a:spcBef>
                <a:spcPts val="4"/>
              </a:spcBef>
              <a:tabLst>
                <a:tab pos="175381" algn="l"/>
              </a:tabLst>
            </a:pPr>
            <a:r>
              <a:rPr sz="1400" spc="-4" dirty="0">
                <a:solidFill>
                  <a:srgbClr val="FF0000"/>
                </a:solidFill>
                <a:latin typeface="Calibri"/>
                <a:cs typeface="Calibri"/>
              </a:rPr>
              <a:t>.</a:t>
            </a:r>
            <a:endParaRPr sz="1400" dirty="0">
              <a:solidFill>
                <a:srgbClr val="FF0000"/>
              </a:solidFill>
              <a:latin typeface="Calibri"/>
              <a:cs typeface="Calibri"/>
            </a:endParaRPr>
          </a:p>
        </p:txBody>
      </p:sp>
      <p:pic>
        <p:nvPicPr>
          <p:cNvPr id="16" name="object 3"/>
          <p:cNvPicPr/>
          <p:nvPr/>
        </p:nvPicPr>
        <p:blipFill>
          <a:blip r:embed="rId5" cstate="print"/>
          <a:stretch>
            <a:fillRect/>
          </a:stretch>
        </p:blipFill>
        <p:spPr>
          <a:xfrm>
            <a:off x="4298301" y="4096414"/>
            <a:ext cx="4165776" cy="2693197"/>
          </a:xfrm>
          <a:prstGeom prst="rect">
            <a:avLst/>
          </a:prstGeom>
        </p:spPr>
      </p:pic>
      <p:sp>
        <p:nvSpPr>
          <p:cNvPr id="17" name="object 2"/>
          <p:cNvSpPr txBox="1"/>
          <p:nvPr/>
        </p:nvSpPr>
        <p:spPr>
          <a:xfrm>
            <a:off x="4370871" y="3825548"/>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a:t>
            </a:r>
            <a:r>
              <a:rPr sz="1400" spc="-4" dirty="0">
                <a:solidFill>
                  <a:srgbClr val="FF0000"/>
                </a:solidFill>
                <a:latin typeface="Calibri"/>
                <a:cs typeface="Calibri"/>
              </a:rPr>
              <a:t>Menu</a:t>
            </a:r>
            <a:r>
              <a:rPr sz="1400" spc="-9" dirty="0">
                <a:solidFill>
                  <a:srgbClr val="FF0000"/>
                </a:solidFill>
                <a:latin typeface="Calibri"/>
                <a:cs typeface="Calibri"/>
              </a:rPr>
              <a:t> </a:t>
            </a:r>
            <a:r>
              <a:rPr sz="1400" spc="-4" dirty="0">
                <a:solidFill>
                  <a:srgbClr val="FF0000"/>
                </a:solidFill>
                <a:latin typeface="Calibri"/>
                <a:cs typeface="Calibri"/>
              </a:rPr>
              <a:t>-&gt; View</a:t>
            </a:r>
            <a:r>
              <a:rPr sz="1400" dirty="0">
                <a:solidFill>
                  <a:srgbClr val="FF0000"/>
                </a:solidFill>
                <a:latin typeface="Calibri"/>
                <a:cs typeface="Calibri"/>
              </a:rPr>
              <a:t> </a:t>
            </a:r>
            <a:r>
              <a:rPr sz="1400" spc="-9" dirty="0">
                <a:solidFill>
                  <a:srgbClr val="FF0000"/>
                </a:solidFill>
                <a:latin typeface="Calibri"/>
                <a:cs typeface="Calibri"/>
              </a:rPr>
              <a:t>-&gt;</a:t>
            </a:r>
            <a:r>
              <a:rPr sz="1400" spc="-4" dirty="0">
                <a:solidFill>
                  <a:srgbClr val="FF0000"/>
                </a:solidFill>
                <a:latin typeface="Calibri"/>
                <a:cs typeface="Calibri"/>
              </a:rPr>
              <a:t> Request</a:t>
            </a:r>
            <a:r>
              <a:rPr lang="en-US" sz="1400" spc="-4" dirty="0">
                <a:solidFill>
                  <a:srgbClr val="FF0000"/>
                </a:solidFill>
                <a:latin typeface="Calibri"/>
                <a:cs typeface="Calibri"/>
              </a:rPr>
              <a:t>s</a:t>
            </a:r>
            <a:r>
              <a:rPr lang="en-US" sz="1400" spc="-9" dirty="0">
                <a:solidFill>
                  <a:srgbClr val="FF0000"/>
                </a:solidFill>
                <a:latin typeface="Calibri"/>
                <a:cs typeface="Calibri"/>
              </a:rPr>
              <a:t> -&gt; Find .</a:t>
            </a:r>
            <a:endParaRPr sz="1400" dirty="0">
              <a:solidFill>
                <a:srgbClr val="FF0000"/>
              </a:solidFill>
              <a:latin typeface="Calibri"/>
              <a:cs typeface="Calibri"/>
            </a:endParaRPr>
          </a:p>
        </p:txBody>
      </p:sp>
      <p:pic>
        <p:nvPicPr>
          <p:cNvPr id="18" name="object 3"/>
          <p:cNvPicPr/>
          <p:nvPr/>
        </p:nvPicPr>
        <p:blipFill>
          <a:blip r:embed="rId6" cstate="print"/>
          <a:stretch>
            <a:fillRect/>
          </a:stretch>
        </p:blipFill>
        <p:spPr>
          <a:xfrm>
            <a:off x="8565675" y="694128"/>
            <a:ext cx="3561189" cy="2883835"/>
          </a:xfrm>
          <a:prstGeom prst="rect">
            <a:avLst/>
          </a:prstGeom>
        </p:spPr>
      </p:pic>
      <p:pic>
        <p:nvPicPr>
          <p:cNvPr id="19" name="object 3"/>
          <p:cNvPicPr/>
          <p:nvPr/>
        </p:nvPicPr>
        <p:blipFill>
          <a:blip r:embed="rId7" cstate="print"/>
          <a:stretch>
            <a:fillRect/>
          </a:stretch>
        </p:blipFill>
        <p:spPr>
          <a:xfrm>
            <a:off x="8623731" y="4096414"/>
            <a:ext cx="3452154" cy="2676912"/>
          </a:xfrm>
          <a:prstGeom prst="rect">
            <a:avLst/>
          </a:prstGeom>
        </p:spPr>
      </p:pic>
      <p:sp>
        <p:nvSpPr>
          <p:cNvPr id="21" name="object 2">
            <a:extLst>
              <a:ext uri="{FF2B5EF4-FFF2-40B4-BE49-F238E27FC236}">
                <a16:creationId xmlns:a16="http://schemas.microsoft.com/office/drawing/2014/main" xmlns="" id="{723A5222-1F9B-41A1-4B07-4AEA65EC509B}"/>
              </a:ext>
            </a:extLst>
          </p:cNvPr>
          <p:cNvSpPr txBox="1"/>
          <p:nvPr/>
        </p:nvSpPr>
        <p:spPr>
          <a:xfrm>
            <a:off x="8509320" y="405481"/>
            <a:ext cx="3566565"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5- Click on View Output</a:t>
            </a:r>
            <a:r>
              <a:rPr lang="en-US" sz="1400" spc="-9" dirty="0">
                <a:solidFill>
                  <a:srgbClr val="FF0000"/>
                </a:solidFill>
                <a:latin typeface="Calibri"/>
                <a:cs typeface="Calibri"/>
              </a:rPr>
              <a:t>.</a:t>
            </a:r>
            <a:endParaRPr sz="1400" dirty="0">
              <a:solidFill>
                <a:srgbClr val="FF0000"/>
              </a:solidFill>
              <a:latin typeface="Calibri"/>
              <a:cs typeface="Calibri"/>
            </a:endParaRPr>
          </a:p>
        </p:txBody>
      </p:sp>
      <p:sp>
        <p:nvSpPr>
          <p:cNvPr id="22" name="object 2">
            <a:extLst>
              <a:ext uri="{FF2B5EF4-FFF2-40B4-BE49-F238E27FC236}">
                <a16:creationId xmlns:a16="http://schemas.microsoft.com/office/drawing/2014/main" xmlns="" id="{D4785205-1295-082E-B705-284079710BDC}"/>
              </a:ext>
            </a:extLst>
          </p:cNvPr>
          <p:cNvSpPr txBox="1"/>
          <p:nvPr/>
        </p:nvSpPr>
        <p:spPr>
          <a:xfrm>
            <a:off x="8626480" y="3624969"/>
            <a:ext cx="3768722" cy="577945"/>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a:t>
            </a:r>
            <a:r>
              <a:rPr sz="1400" dirty="0">
                <a:solidFill>
                  <a:srgbClr val="FF0000"/>
                </a:solidFill>
                <a:latin typeface="Calibri"/>
                <a:cs typeface="Calibri"/>
              </a:rPr>
              <a:t>Asset </a:t>
            </a:r>
            <a:r>
              <a:rPr sz="1400" spc="-4" dirty="0">
                <a:solidFill>
                  <a:srgbClr val="FF0000"/>
                </a:solidFill>
                <a:latin typeface="Calibri"/>
                <a:cs typeface="Calibri"/>
              </a:rPr>
              <a:t>Numbers 108880</a:t>
            </a:r>
            <a:r>
              <a:rPr sz="1400" spc="-9" dirty="0">
                <a:solidFill>
                  <a:srgbClr val="FF0000"/>
                </a:solidFill>
                <a:latin typeface="Calibri"/>
                <a:cs typeface="Calibri"/>
              </a:rPr>
              <a:t> </a:t>
            </a:r>
            <a:r>
              <a:rPr sz="1400" spc="-4" dirty="0">
                <a:solidFill>
                  <a:srgbClr val="FF0000"/>
                </a:solidFill>
                <a:latin typeface="Calibri"/>
                <a:cs typeface="Calibri"/>
              </a:rPr>
              <a:t>and</a:t>
            </a:r>
            <a:r>
              <a:rPr sz="1400" spc="-9" dirty="0">
                <a:solidFill>
                  <a:srgbClr val="FF0000"/>
                </a:solidFill>
                <a:latin typeface="Calibri"/>
                <a:cs typeface="Calibri"/>
              </a:rPr>
              <a:t> </a:t>
            </a:r>
            <a:r>
              <a:rPr sz="1400" dirty="0">
                <a:solidFill>
                  <a:srgbClr val="FF0000"/>
                </a:solidFill>
                <a:latin typeface="Calibri"/>
                <a:cs typeface="Calibri"/>
              </a:rPr>
              <a:t>108881</a:t>
            </a:r>
            <a:r>
              <a:rPr sz="1400" spc="-13" dirty="0">
                <a:solidFill>
                  <a:srgbClr val="FF0000"/>
                </a:solidFill>
                <a:latin typeface="Calibri"/>
                <a:cs typeface="Calibri"/>
              </a:rPr>
              <a:t> </a:t>
            </a:r>
            <a:r>
              <a:rPr sz="1400" dirty="0">
                <a:solidFill>
                  <a:srgbClr val="FF0000"/>
                </a:solidFill>
                <a:latin typeface="Calibri"/>
                <a:cs typeface="Calibri"/>
              </a:rPr>
              <a:t>Assets</a:t>
            </a:r>
            <a:r>
              <a:rPr sz="1400" spc="-13" dirty="0">
                <a:solidFill>
                  <a:srgbClr val="FF0000"/>
                </a:solidFill>
                <a:latin typeface="Calibri"/>
                <a:cs typeface="Calibri"/>
              </a:rPr>
              <a:t> </a:t>
            </a:r>
            <a:r>
              <a:rPr sz="1400" dirty="0">
                <a:solidFill>
                  <a:srgbClr val="FF0000"/>
                </a:solidFill>
                <a:latin typeface="Calibri"/>
                <a:cs typeface="Calibri"/>
              </a:rPr>
              <a:t>are </a:t>
            </a:r>
            <a:r>
              <a:rPr sz="1400" spc="-4" dirty="0">
                <a:solidFill>
                  <a:srgbClr val="FF0000"/>
                </a:solidFill>
                <a:latin typeface="Calibri"/>
                <a:cs typeface="Calibri"/>
              </a:rPr>
              <a:t>added </a:t>
            </a:r>
            <a:r>
              <a:rPr sz="1400" dirty="0">
                <a:solidFill>
                  <a:srgbClr val="FF0000"/>
                </a:solidFill>
                <a:latin typeface="Calibri"/>
                <a:cs typeface="Calibri"/>
              </a:rPr>
              <a:t>to</a:t>
            </a:r>
            <a:r>
              <a:rPr sz="1400" spc="-13" dirty="0">
                <a:solidFill>
                  <a:srgbClr val="FF0000"/>
                </a:solidFill>
                <a:latin typeface="Calibri"/>
                <a:cs typeface="Calibri"/>
              </a:rPr>
              <a:t> </a:t>
            </a:r>
            <a:r>
              <a:rPr sz="1400" dirty="0">
                <a:solidFill>
                  <a:srgbClr val="FF0000"/>
                </a:solidFill>
                <a:latin typeface="Calibri"/>
                <a:cs typeface="Calibri"/>
              </a:rPr>
              <a:t>Asset</a:t>
            </a:r>
            <a:r>
              <a:rPr sz="1400" spc="-9" dirty="0">
                <a:solidFill>
                  <a:srgbClr val="FF0000"/>
                </a:solidFill>
                <a:latin typeface="Calibri"/>
                <a:cs typeface="Calibri"/>
              </a:rPr>
              <a:t> </a:t>
            </a:r>
            <a:r>
              <a:rPr sz="1400" dirty="0">
                <a:solidFill>
                  <a:srgbClr val="FF0000"/>
                </a:solidFill>
                <a:latin typeface="Calibri"/>
                <a:cs typeface="Calibri"/>
              </a:rPr>
              <a:t>Workbench</a:t>
            </a:r>
            <a:r>
              <a:rPr lang="en-US" sz="1400" dirty="0">
                <a:solidFill>
                  <a:srgbClr val="FF0000"/>
                </a:solidFill>
                <a:latin typeface="Calibri"/>
                <a:cs typeface="Calibri"/>
              </a:rPr>
              <a:t>.</a:t>
            </a:r>
            <a:endParaRPr sz="1400" dirty="0">
              <a:solidFill>
                <a:srgbClr val="FF0000"/>
              </a:solidFill>
              <a:latin typeface="Calibri"/>
              <a:cs typeface="Calibri"/>
            </a:endParaRPr>
          </a:p>
          <a:p>
            <a:pPr>
              <a:spcBef>
                <a:spcPts val="22"/>
              </a:spcBef>
            </a:pPr>
            <a:endParaRPr sz="882" dirty="0">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A13903-D0A8-60E8-D70D-71C8577460C5}"/>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BE7475AD-5436-0394-1714-17EDE2DDCD7B}"/>
              </a:ext>
            </a:extLst>
          </p:cNvPr>
          <p:cNvSpPr>
            <a:spLocks noGrp="1"/>
          </p:cNvSpPr>
          <p:nvPr>
            <p:ph idx="1"/>
          </p:nvPr>
        </p:nvSpPr>
        <p:spPr>
          <a:xfrm>
            <a:off x="-6530" y="145142"/>
            <a:ext cx="11255103" cy="435429"/>
          </a:xfrm>
          <a:noFill/>
          <a:ln>
            <a:solidFill>
              <a:schemeClr val="bg1"/>
            </a:solidFill>
          </a:ln>
        </p:spPr>
        <p:txBody>
          <a:bodyPr/>
          <a:lstStyle/>
          <a:p>
            <a:pPr marL="0" indent="0">
              <a:lnSpc>
                <a:spcPct val="100000"/>
              </a:lnSpc>
              <a:buNone/>
            </a:pPr>
            <a:r>
              <a:rPr lang="en-US" sz="1800" b="1" dirty="0"/>
              <a:t>3- Asset Categories. </a:t>
            </a:r>
          </a:p>
        </p:txBody>
      </p:sp>
      <p:sp>
        <p:nvSpPr>
          <p:cNvPr id="9" name="Content Placeholder 7">
            <a:extLst>
              <a:ext uri="{FF2B5EF4-FFF2-40B4-BE49-F238E27FC236}">
                <a16:creationId xmlns:a16="http://schemas.microsoft.com/office/drawing/2014/main" xmlns="" id="{D1E7413C-4627-17E7-2B76-8F7533B6BAC1}"/>
              </a:ext>
            </a:extLst>
          </p:cNvPr>
          <p:cNvSpPr txBox="1">
            <a:spLocks/>
          </p:cNvSpPr>
          <p:nvPr/>
        </p:nvSpPr>
        <p:spPr>
          <a:xfrm>
            <a:off x="468448" y="478973"/>
            <a:ext cx="12347900" cy="758372"/>
          </a:xfrm>
          <a:prstGeom prst="rect">
            <a:avLst/>
          </a:prstGeom>
          <a:noFill/>
          <a:ln>
            <a:solidFill>
              <a:schemeClr val="bg1"/>
            </a:solidFill>
          </a:ln>
        </p:spPr>
        <p:txBody>
          <a:bodyPr vert="horz" lIns="91440" tIns="45720" rIns="91440" bIns="45720" rtlCol="0" anchor="t" anchorCtr="0">
            <a:normAutofit lnSpcReduction="10000"/>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mj-lt"/>
              <a:buNone/>
            </a:pPr>
            <a:r>
              <a:rPr lang="en-US" sz="1600" dirty="0">
                <a:solidFill>
                  <a:schemeClr val="tx1"/>
                </a:solidFill>
              </a:rPr>
              <a:t>Oracle Assets uses the category flex field to group your assets by financial information. You design your category flex field to record the information you want. Then you group your assets by category and provide default information that is usually the same for assets in that category.</a:t>
            </a:r>
          </a:p>
        </p:txBody>
      </p:sp>
      <p:sp>
        <p:nvSpPr>
          <p:cNvPr id="2" name="object 2">
            <a:extLst>
              <a:ext uri="{FF2B5EF4-FFF2-40B4-BE49-F238E27FC236}">
                <a16:creationId xmlns:a16="http://schemas.microsoft.com/office/drawing/2014/main" xmlns="" id="{A0DD506A-C38F-FA15-0668-0C8F1DF45FCA}"/>
              </a:ext>
            </a:extLst>
          </p:cNvPr>
          <p:cNvSpPr txBox="1"/>
          <p:nvPr/>
        </p:nvSpPr>
        <p:spPr>
          <a:xfrm>
            <a:off x="468448" y="1255559"/>
            <a:ext cx="11723552" cy="1247797"/>
          </a:xfrm>
          <a:prstGeom prst="rect">
            <a:avLst/>
          </a:prstGeom>
        </p:spPr>
        <p:txBody>
          <a:bodyPr vert="horz" wrap="square" lIns="0" tIns="11766" rIns="0" bIns="0" rtlCol="0">
            <a:spAutoFit/>
          </a:bodyPr>
          <a:lstStyle/>
          <a:p>
            <a:pPr marL="11206" marR="4483">
              <a:lnSpc>
                <a:spcPct val="116799"/>
              </a:lnSpc>
              <a:spcBef>
                <a:spcPts val="93"/>
              </a:spcBef>
            </a:pPr>
            <a:r>
              <a:rPr lang="en-US" sz="1600" b="1" dirty="0">
                <a:solidFill>
                  <a:srgbClr val="000000"/>
                </a:solidFill>
                <a:latin typeface="Segoe UI Light (Body)"/>
              </a:rPr>
              <a:t>Category Structure.</a:t>
            </a:r>
          </a:p>
          <a:p>
            <a:pPr marL="11206" marR="4483">
              <a:lnSpc>
                <a:spcPct val="116799"/>
              </a:lnSpc>
              <a:spcBef>
                <a:spcPts val="93"/>
              </a:spcBef>
            </a:pPr>
            <a:r>
              <a:rPr sz="1400" dirty="0">
                <a:solidFill>
                  <a:srgbClr val="000000"/>
                </a:solidFill>
                <a:latin typeface="Segoe UI Light (Body)"/>
              </a:rPr>
              <a:t>Consider how you want to group your assets. Identify which assets share depreciation methods and conventions. You  should also decide how many segments your category structure requires</a:t>
            </a:r>
            <a:r>
              <a:rPr lang="en-US" sz="1400" dirty="0">
                <a:solidFill>
                  <a:srgbClr val="000000"/>
                </a:solidFill>
                <a:latin typeface="Segoe UI Light (Body)"/>
              </a:rPr>
              <a:t> and enter general ledger accounts</a:t>
            </a:r>
            <a:r>
              <a:rPr lang="ar-EG" sz="1400" dirty="0">
                <a:solidFill>
                  <a:srgbClr val="000000"/>
                </a:solidFill>
                <a:latin typeface="Segoe UI Light (Body)"/>
              </a:rPr>
              <a:t> </a:t>
            </a:r>
            <a:r>
              <a:rPr lang="en-US" sz="1400" dirty="0">
                <a:solidFill>
                  <a:srgbClr val="000000"/>
                </a:solidFill>
                <a:latin typeface="Segoe UI Light (Body)"/>
              </a:rPr>
              <a:t>and default depreciation rules for a category</a:t>
            </a:r>
            <a:r>
              <a:rPr lang="ar-EG" sz="1400" dirty="0">
                <a:solidFill>
                  <a:srgbClr val="000000"/>
                </a:solidFill>
                <a:latin typeface="Segoe UI Light (Body)"/>
              </a:rPr>
              <a:t> </a:t>
            </a:r>
            <a:r>
              <a:rPr lang="en-US" sz="1400" dirty="0">
                <a:solidFill>
                  <a:srgbClr val="000000"/>
                </a:solidFill>
                <a:latin typeface="Segoe UI Light (Body)"/>
              </a:rPr>
              <a:t>when you add a new category.</a:t>
            </a:r>
          </a:p>
          <a:p>
            <a:pPr>
              <a:lnSpc>
                <a:spcPct val="100000"/>
              </a:lnSpc>
            </a:pPr>
            <a:endParaRPr sz="1400" dirty="0">
              <a:solidFill>
                <a:srgbClr val="000000"/>
              </a:solidFill>
              <a:latin typeface="Segoe UI Light (Body)"/>
            </a:endParaRPr>
          </a:p>
          <a:p>
            <a:pPr>
              <a:spcBef>
                <a:spcPts val="4"/>
              </a:spcBef>
            </a:pPr>
            <a:endParaRPr sz="1400" dirty="0">
              <a:solidFill>
                <a:srgbClr val="000000"/>
              </a:solidFill>
              <a:latin typeface="Segoe UI Light (Body)"/>
            </a:endParaRPr>
          </a:p>
        </p:txBody>
      </p:sp>
      <p:sp>
        <p:nvSpPr>
          <p:cNvPr id="3" name="object 2">
            <a:extLst>
              <a:ext uri="{FF2B5EF4-FFF2-40B4-BE49-F238E27FC236}">
                <a16:creationId xmlns:a16="http://schemas.microsoft.com/office/drawing/2014/main" xmlns="" id="{F4B01D6E-8E90-4894-10A9-74BB1B3B0F2E}"/>
              </a:ext>
            </a:extLst>
          </p:cNvPr>
          <p:cNvSpPr txBox="1"/>
          <p:nvPr/>
        </p:nvSpPr>
        <p:spPr>
          <a:xfrm>
            <a:off x="468448" y="2144141"/>
            <a:ext cx="9988158" cy="1555328"/>
          </a:xfrm>
          <a:prstGeom prst="rect">
            <a:avLst/>
          </a:prstGeom>
        </p:spPr>
        <p:txBody>
          <a:bodyPr vert="horz" wrap="square" lIns="0" tIns="11206" rIns="0" bIns="0" rtlCol="0">
            <a:spAutoFit/>
          </a:bodyPr>
          <a:lstStyle/>
          <a:p>
            <a:pPr marL="11206">
              <a:spcBef>
                <a:spcPts val="88"/>
              </a:spcBef>
            </a:pPr>
            <a:r>
              <a:rPr sz="1600" b="1" dirty="0">
                <a:solidFill>
                  <a:srgbClr val="000000"/>
                </a:solidFill>
                <a:latin typeface="Segoe UI Light (Body)"/>
              </a:rPr>
              <a:t>Major Category</a:t>
            </a:r>
            <a:endParaRPr lang="en-US" sz="1600" b="1" dirty="0">
              <a:solidFill>
                <a:srgbClr val="000000"/>
              </a:solidFill>
              <a:latin typeface="Segoe UI Light (Body)"/>
            </a:endParaRPr>
          </a:p>
          <a:p>
            <a:pPr marL="11206">
              <a:spcBef>
                <a:spcPts val="88"/>
              </a:spcBef>
            </a:pPr>
            <a:r>
              <a:rPr lang="en-US" sz="1600" dirty="0"/>
              <a:t>Major Asset Categories refer to high-value assets that have a significant impact on a company's financial performance and operations. These assets typically include items such as:</a:t>
            </a:r>
          </a:p>
          <a:p>
            <a:pPr marL="296956" indent="-285750">
              <a:spcBef>
                <a:spcPts val="88"/>
              </a:spcBef>
              <a:buFont typeface="Arial" panose="020B0604020202020204" pitchFamily="34" charset="0"/>
              <a:buChar char="•"/>
            </a:pPr>
            <a:r>
              <a:rPr lang="en-US" sz="1600" dirty="0"/>
              <a:t>    Buildings: Real estate owned by the company, such as offices and warehouses.</a:t>
            </a:r>
          </a:p>
          <a:p>
            <a:pPr marL="296956" indent="-285750">
              <a:spcBef>
                <a:spcPts val="88"/>
              </a:spcBef>
              <a:buFont typeface="Arial" panose="020B0604020202020204" pitchFamily="34" charset="0"/>
              <a:buChar char="•"/>
            </a:pPr>
            <a:r>
              <a:rPr lang="en-US" sz="1600" dirty="0"/>
              <a:t>    Heavy Machinery: Equipment used in manufacturing, construction, or industrial processes.</a:t>
            </a:r>
          </a:p>
          <a:p>
            <a:pPr marL="296956" indent="-285750">
              <a:spcBef>
                <a:spcPts val="88"/>
              </a:spcBef>
              <a:buFont typeface="Arial" panose="020B0604020202020204" pitchFamily="34" charset="0"/>
              <a:buChar char="•"/>
            </a:pPr>
            <a:r>
              <a:rPr lang="en-US" sz="1600" dirty="0"/>
              <a:t>    Vehicles: Company-owned cars, trucks, and specialized vehicles used for operations.</a:t>
            </a:r>
            <a:endParaRPr sz="1400" dirty="0">
              <a:solidFill>
                <a:srgbClr val="000000"/>
              </a:solidFill>
              <a:latin typeface="Segoe UI Light (Body)"/>
            </a:endParaRPr>
          </a:p>
        </p:txBody>
      </p:sp>
      <p:sp>
        <p:nvSpPr>
          <p:cNvPr id="4" name="object 2">
            <a:extLst>
              <a:ext uri="{FF2B5EF4-FFF2-40B4-BE49-F238E27FC236}">
                <a16:creationId xmlns:a16="http://schemas.microsoft.com/office/drawing/2014/main" xmlns="" id="{ECC0064E-CA5F-879A-06A5-57031617C49B}"/>
              </a:ext>
            </a:extLst>
          </p:cNvPr>
          <p:cNvSpPr txBox="1"/>
          <p:nvPr/>
        </p:nvSpPr>
        <p:spPr>
          <a:xfrm>
            <a:off x="468448" y="3713524"/>
            <a:ext cx="9988158" cy="1555328"/>
          </a:xfrm>
          <a:prstGeom prst="rect">
            <a:avLst/>
          </a:prstGeom>
        </p:spPr>
        <p:txBody>
          <a:bodyPr vert="horz" wrap="square" lIns="0" tIns="11206" rIns="0" bIns="0" rtlCol="0">
            <a:spAutoFit/>
          </a:bodyPr>
          <a:lstStyle/>
          <a:p>
            <a:pPr marL="11206">
              <a:spcBef>
                <a:spcPts val="88"/>
              </a:spcBef>
            </a:pPr>
            <a:r>
              <a:rPr lang="en-US" sz="1600" b="1" dirty="0">
                <a:solidFill>
                  <a:srgbClr val="000000"/>
                </a:solidFill>
                <a:latin typeface="Segoe UI Light (Body)"/>
              </a:rPr>
              <a:t>Minor </a:t>
            </a:r>
            <a:r>
              <a:rPr sz="1600" b="1" dirty="0">
                <a:solidFill>
                  <a:srgbClr val="000000"/>
                </a:solidFill>
                <a:latin typeface="Segoe UI Light (Body)"/>
              </a:rPr>
              <a:t> Category</a:t>
            </a:r>
            <a:endParaRPr lang="en-US" sz="1600" b="1" dirty="0">
              <a:solidFill>
                <a:srgbClr val="000000"/>
              </a:solidFill>
              <a:latin typeface="Segoe UI Light (Body)"/>
            </a:endParaRPr>
          </a:p>
          <a:p>
            <a:pPr marL="11206">
              <a:spcBef>
                <a:spcPts val="88"/>
              </a:spcBef>
            </a:pPr>
            <a:r>
              <a:rPr lang="en-US" sz="1600" dirty="0"/>
              <a:t>Minor Asset Categories are classifications for lower-value assets that have a minimal impact on a company's overall financial performance and operations. These assets typically include items like:</a:t>
            </a:r>
          </a:p>
          <a:p>
            <a:pPr marL="296956" indent="-285750">
              <a:spcBef>
                <a:spcPts val="88"/>
              </a:spcBef>
              <a:buFont typeface="Arial" panose="020B0604020202020204" pitchFamily="34" charset="0"/>
              <a:buChar char="•"/>
            </a:pPr>
            <a:r>
              <a:rPr lang="en-US" sz="1600" dirty="0"/>
              <a:t>    Office Furniture: Desks, chairs, and cabinets.</a:t>
            </a:r>
          </a:p>
          <a:p>
            <a:pPr marL="296956" indent="-285750">
              <a:spcBef>
                <a:spcPts val="88"/>
              </a:spcBef>
              <a:buFont typeface="Arial" panose="020B0604020202020204" pitchFamily="34" charset="0"/>
              <a:buChar char="•"/>
            </a:pPr>
            <a:r>
              <a:rPr lang="en-US" sz="1600" dirty="0"/>
              <a:t>    Small Equipment: Tools, appliances, and other low-cost devices.</a:t>
            </a:r>
          </a:p>
          <a:p>
            <a:pPr marL="296956" indent="-285750">
              <a:spcBef>
                <a:spcPts val="88"/>
              </a:spcBef>
              <a:buFont typeface="Arial" panose="020B0604020202020204" pitchFamily="34" charset="0"/>
              <a:buChar char="•"/>
            </a:pPr>
            <a:r>
              <a:rPr lang="en-US" sz="1600" dirty="0"/>
              <a:t>    Computers and Electronics: Laptops, printers, and similar items.</a:t>
            </a:r>
            <a:endParaRPr sz="1400" dirty="0">
              <a:solidFill>
                <a:srgbClr val="000000"/>
              </a:solidFill>
              <a:latin typeface="Segoe UI Light (Body)"/>
            </a:endParaRPr>
          </a:p>
        </p:txBody>
      </p:sp>
      <p:sp>
        <p:nvSpPr>
          <p:cNvPr id="5" name="object 2">
            <a:extLst>
              <a:ext uri="{FF2B5EF4-FFF2-40B4-BE49-F238E27FC236}">
                <a16:creationId xmlns:a16="http://schemas.microsoft.com/office/drawing/2014/main" xmlns="" id="{21500828-1CFD-2A24-8A22-9FC2EFB51FEE}"/>
              </a:ext>
            </a:extLst>
          </p:cNvPr>
          <p:cNvSpPr txBox="1"/>
          <p:nvPr/>
        </p:nvSpPr>
        <p:spPr>
          <a:xfrm>
            <a:off x="468448" y="5433107"/>
            <a:ext cx="11255102" cy="881478"/>
          </a:xfrm>
          <a:prstGeom prst="rect">
            <a:avLst/>
          </a:prstGeom>
        </p:spPr>
        <p:txBody>
          <a:bodyPr vert="horz" wrap="square" lIns="0" tIns="11766" rIns="0" bIns="0" rtlCol="0">
            <a:spAutoFit/>
          </a:bodyPr>
          <a:lstStyle/>
          <a:p>
            <a:pPr marL="11206" marR="4483">
              <a:lnSpc>
                <a:spcPct val="116799"/>
              </a:lnSpc>
              <a:spcBef>
                <a:spcPts val="88"/>
              </a:spcBef>
            </a:pPr>
            <a:r>
              <a:rPr lang="en-US" sz="1600" b="1" dirty="0">
                <a:solidFill>
                  <a:srgbClr val="000000"/>
                </a:solidFill>
                <a:latin typeface="Segoe UI Light (Body)"/>
              </a:rPr>
              <a:t>Create Asset Categories</a:t>
            </a:r>
          </a:p>
          <a:p>
            <a:pPr marL="11206" marR="4483">
              <a:lnSpc>
                <a:spcPct val="116799"/>
              </a:lnSpc>
              <a:spcBef>
                <a:spcPts val="88"/>
              </a:spcBef>
            </a:pPr>
            <a:r>
              <a:rPr sz="1600" dirty="0"/>
              <a:t>Use the Asset Categories form to enter the asset category name using the defined segments. Also, enter the default  information for the category. Each category must be defined for a book in the Asset Categories form before you can enter  assets under it.</a:t>
            </a:r>
          </a:p>
        </p:txBody>
      </p:sp>
    </p:spTree>
    <p:extLst>
      <p:ext uri="{BB962C8B-B14F-4D97-AF65-F5344CB8AC3E}">
        <p14:creationId xmlns:p14="http://schemas.microsoft.com/office/powerpoint/2010/main" val="397363378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5C7B8FE-586E-CEEC-20EF-06B84632374E}"/>
              </a:ext>
            </a:extLst>
          </p:cNvPr>
          <p:cNvPicPr>
            <a:picLocks noChangeAspect="1"/>
          </p:cNvPicPr>
          <p:nvPr/>
        </p:nvPicPr>
        <p:blipFill>
          <a:blip r:embed="rId3"/>
          <a:stretch>
            <a:fillRect/>
          </a:stretch>
        </p:blipFill>
        <p:spPr>
          <a:xfrm>
            <a:off x="3410381" y="833193"/>
            <a:ext cx="3981204" cy="3003341"/>
          </a:xfrm>
          <a:prstGeom prst="rect">
            <a:avLst/>
          </a:prstGeom>
        </p:spPr>
      </p:pic>
      <p:sp>
        <p:nvSpPr>
          <p:cNvPr id="7" name="TextBox 6">
            <a:extLst>
              <a:ext uri="{FF2B5EF4-FFF2-40B4-BE49-F238E27FC236}">
                <a16:creationId xmlns:a16="http://schemas.microsoft.com/office/drawing/2014/main" xmlns="" id="{1AB5BF09-1FF3-2798-C449-B596844EA022}"/>
              </a:ext>
            </a:extLst>
          </p:cNvPr>
          <p:cNvSpPr txBox="1"/>
          <p:nvPr/>
        </p:nvSpPr>
        <p:spPr>
          <a:xfrm>
            <a:off x="3410381" y="491466"/>
            <a:ext cx="6098458" cy="307777"/>
          </a:xfrm>
          <a:prstGeom prst="rect">
            <a:avLst/>
          </a:prstGeom>
          <a:noFill/>
        </p:spPr>
        <p:txBody>
          <a:bodyPr wrap="square">
            <a:spAutoFit/>
          </a:bodyPr>
          <a:lstStyle/>
          <a:p>
            <a:r>
              <a:rPr lang="en-US" sz="1400" b="1" dirty="0">
                <a:solidFill>
                  <a:srgbClr val="FF0000"/>
                </a:solidFill>
                <a:effectLst/>
                <a:latin typeface="Segoe UI" panose="020B0502040204020203" pitchFamily="34" charset="0"/>
                <a:ea typeface="Times New Roman" panose="02020603050405020304" pitchFamily="18" charset="0"/>
              </a:rPr>
              <a:t>Navigation:</a:t>
            </a:r>
            <a:r>
              <a:rPr lang="en-US" sz="1400" dirty="0">
                <a:solidFill>
                  <a:srgbClr val="FF0000"/>
                </a:solidFill>
                <a:effectLst/>
                <a:latin typeface="Segoe UI" panose="020B0502040204020203" pitchFamily="34" charset="0"/>
                <a:ea typeface="Times New Roman" panose="02020603050405020304" pitchFamily="18" charset="0"/>
              </a:rPr>
              <a:t> Setup -&gt; Asset System -&gt; Asset Categories</a:t>
            </a:r>
            <a:endParaRPr lang="en-US" sz="1100" dirty="0">
              <a:solidFill>
                <a:srgbClr val="FF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xmlns="" id="{4B7556CD-0EBD-973A-AF11-FFE1750C3CA5}"/>
              </a:ext>
            </a:extLst>
          </p:cNvPr>
          <p:cNvSpPr txBox="1"/>
          <p:nvPr/>
        </p:nvSpPr>
        <p:spPr>
          <a:xfrm>
            <a:off x="0" y="149739"/>
            <a:ext cx="8659761" cy="307777"/>
          </a:xfrm>
          <a:prstGeom prst="rect">
            <a:avLst/>
          </a:prstGeom>
          <a:noFill/>
        </p:spPr>
        <p:txBody>
          <a:bodyPr wrap="square">
            <a:spAutoFit/>
          </a:bodyPr>
          <a:lstStyle/>
          <a:p>
            <a:r>
              <a:rPr lang="en-US" sz="1400" dirty="0">
                <a:effectLst/>
                <a:latin typeface="Segoe UI" panose="020B0502040204020203" pitchFamily="34" charset="0"/>
                <a:ea typeface="Times New Roman" panose="02020603050405020304" pitchFamily="18" charset="0"/>
              </a:rPr>
              <a:t>To assign Assets to appropriate categories based on the organization`s asset structure.</a:t>
            </a:r>
            <a:endParaRPr lang="en-US" sz="11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xmlns="" id="{DC77133F-D830-A084-D6B6-37C65CC10ED8}"/>
              </a:ext>
            </a:extLst>
          </p:cNvPr>
          <p:cNvPicPr>
            <a:picLocks noChangeAspect="1"/>
          </p:cNvPicPr>
          <p:nvPr/>
        </p:nvPicPr>
        <p:blipFill>
          <a:blip r:embed="rId4"/>
          <a:stretch>
            <a:fillRect/>
          </a:stretch>
        </p:blipFill>
        <p:spPr>
          <a:xfrm>
            <a:off x="7837536" y="833193"/>
            <a:ext cx="4138153" cy="2939377"/>
          </a:xfrm>
          <a:prstGeom prst="rect">
            <a:avLst/>
          </a:prstGeom>
        </p:spPr>
      </p:pic>
      <p:pic>
        <p:nvPicPr>
          <p:cNvPr id="10" name="Picture 9">
            <a:extLst>
              <a:ext uri="{FF2B5EF4-FFF2-40B4-BE49-F238E27FC236}">
                <a16:creationId xmlns:a16="http://schemas.microsoft.com/office/drawing/2014/main" xmlns="" id="{8761CDE8-8495-E1D5-9019-8EA46519F68F}"/>
              </a:ext>
            </a:extLst>
          </p:cNvPr>
          <p:cNvPicPr>
            <a:picLocks noChangeAspect="1"/>
          </p:cNvPicPr>
          <p:nvPr/>
        </p:nvPicPr>
        <p:blipFill>
          <a:blip r:embed="rId5"/>
          <a:stretch>
            <a:fillRect/>
          </a:stretch>
        </p:blipFill>
        <p:spPr>
          <a:xfrm>
            <a:off x="7837536" y="4171868"/>
            <a:ext cx="4138153" cy="1272540"/>
          </a:xfrm>
          <a:prstGeom prst="rect">
            <a:avLst/>
          </a:prstGeom>
        </p:spPr>
      </p:pic>
      <p:sp>
        <p:nvSpPr>
          <p:cNvPr id="12" name="TextBox 11">
            <a:extLst>
              <a:ext uri="{FF2B5EF4-FFF2-40B4-BE49-F238E27FC236}">
                <a16:creationId xmlns:a16="http://schemas.microsoft.com/office/drawing/2014/main" xmlns="" id="{4C1B5C9E-AB93-3A43-C5E0-CF4C9CBB5CD9}"/>
              </a:ext>
            </a:extLst>
          </p:cNvPr>
          <p:cNvSpPr txBox="1"/>
          <p:nvPr/>
        </p:nvSpPr>
        <p:spPr>
          <a:xfrm>
            <a:off x="0" y="3070654"/>
            <a:ext cx="10801967" cy="4061368"/>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set up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Open the Asset Categories window.</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a Category name and Description (limit to 20 characters for display purposes).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Check Enabled if the category is active.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Check Capitalize to charge items to an asset account and depreciate them.</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Check In Physical Inventory to include assets in inventory comparisons.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Select Lease, Leasehold Improvement, or Non-Lease from the Category Type.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Choose Owned or Leased for Ownership.</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8. Enter the Property Type and Class (e.g., 1245 for personal property, 1250 for real property in the U.S.).</a:t>
            </a:r>
          </a:p>
          <a:p>
            <a:pPr>
              <a:lnSpc>
                <a:spcPct val="115000"/>
              </a:lnSpc>
              <a:spcAft>
                <a:spcPts val="10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436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8ADCBE8-8325-6A04-3C1F-B92CAD1A9A2B}"/>
              </a:ext>
            </a:extLst>
          </p:cNvPr>
          <p:cNvPicPr>
            <a:picLocks noChangeAspect="1"/>
          </p:cNvPicPr>
          <p:nvPr/>
        </p:nvPicPr>
        <p:blipFill>
          <a:blip r:embed="rId2"/>
          <a:stretch>
            <a:fillRect/>
          </a:stretch>
        </p:blipFill>
        <p:spPr>
          <a:xfrm>
            <a:off x="126221" y="160916"/>
            <a:ext cx="4608011" cy="3268084"/>
          </a:xfrm>
          <a:prstGeom prst="rect">
            <a:avLst/>
          </a:prstGeom>
        </p:spPr>
      </p:pic>
      <p:sp>
        <p:nvSpPr>
          <p:cNvPr id="9" name="TextBox 8">
            <a:extLst>
              <a:ext uri="{FF2B5EF4-FFF2-40B4-BE49-F238E27FC236}">
                <a16:creationId xmlns:a16="http://schemas.microsoft.com/office/drawing/2014/main" xmlns="" id="{C71045FD-8426-0AF2-DC74-BE191F4E759B}"/>
              </a:ext>
            </a:extLst>
          </p:cNvPr>
          <p:cNvSpPr txBox="1"/>
          <p:nvPr/>
        </p:nvSpPr>
        <p:spPr>
          <a:xfrm>
            <a:off x="5220927" y="187499"/>
            <a:ext cx="6098458" cy="362971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To enter General Ledger accounts for an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1. Select the Book for the asset category.</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2. Enter the Asset Cost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3. Enter the Asset Clearing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4. Enter the Depreciation Expense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5. Enter the Bonus Expense account (optional).</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6. Enter the Accumulated Depreciation account.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7. Enter the Bonus Reserve account (optional).</a:t>
            </a:r>
          </a:p>
          <a:p>
            <a:r>
              <a:rPr lang="en-US" sz="1600" dirty="0">
                <a:effectLst/>
                <a:latin typeface="Calibri" panose="020F0502020204030204" pitchFamily="34" charset="0"/>
                <a:ea typeface="Calibri" panose="020F0502020204030204" pitchFamily="34" charset="0"/>
                <a:cs typeface="Arial" panose="020B0604020202020204" pitchFamily="34" charset="0"/>
              </a:rPr>
              <a:t>8. Enter the Revaluation Reserve account.</a:t>
            </a:r>
            <a:endParaRPr lang="en-US" sz="1600" dirty="0"/>
          </a:p>
        </p:txBody>
      </p:sp>
      <p:pic>
        <p:nvPicPr>
          <p:cNvPr id="10" name="Picture 9">
            <a:extLst>
              <a:ext uri="{FF2B5EF4-FFF2-40B4-BE49-F238E27FC236}">
                <a16:creationId xmlns:a16="http://schemas.microsoft.com/office/drawing/2014/main" xmlns="" id="{B0AEEDBC-7B0A-8E83-F152-5931790E6BC0}"/>
              </a:ext>
            </a:extLst>
          </p:cNvPr>
          <p:cNvPicPr>
            <a:picLocks noChangeAspect="1"/>
          </p:cNvPicPr>
          <p:nvPr/>
        </p:nvPicPr>
        <p:blipFill>
          <a:blip r:embed="rId3"/>
          <a:stretch>
            <a:fillRect/>
          </a:stretch>
        </p:blipFill>
        <p:spPr>
          <a:xfrm>
            <a:off x="126221" y="3533554"/>
            <a:ext cx="4608011" cy="3268085"/>
          </a:xfrm>
          <a:prstGeom prst="rect">
            <a:avLst/>
          </a:prstGeom>
        </p:spPr>
      </p:pic>
      <p:sp>
        <p:nvSpPr>
          <p:cNvPr id="12" name="TextBox 11">
            <a:extLst>
              <a:ext uri="{FF2B5EF4-FFF2-40B4-BE49-F238E27FC236}">
                <a16:creationId xmlns:a16="http://schemas.microsoft.com/office/drawing/2014/main" xmlns="" id="{F466517E-A9E9-7330-754C-0E6CC59E156C}"/>
              </a:ext>
            </a:extLst>
          </p:cNvPr>
          <p:cNvSpPr txBox="1"/>
          <p:nvPr/>
        </p:nvSpPr>
        <p:spPr>
          <a:xfrm>
            <a:off x="5220927" y="6311685"/>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Click on Default Rules</a:t>
            </a:r>
          </a:p>
        </p:txBody>
      </p:sp>
    </p:spTree>
    <p:extLst>
      <p:ext uri="{BB962C8B-B14F-4D97-AF65-F5344CB8AC3E}">
        <p14:creationId xmlns:p14="http://schemas.microsoft.com/office/powerpoint/2010/main" val="115378919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575B060-B314-8016-E4DD-3CCC1427F1B2}"/>
              </a:ext>
            </a:extLst>
          </p:cNvPr>
          <p:cNvPicPr>
            <a:picLocks noChangeAspect="1"/>
          </p:cNvPicPr>
          <p:nvPr/>
        </p:nvPicPr>
        <p:blipFill>
          <a:blip r:embed="rId2"/>
          <a:stretch>
            <a:fillRect/>
          </a:stretch>
        </p:blipFill>
        <p:spPr>
          <a:xfrm>
            <a:off x="182880" y="171454"/>
            <a:ext cx="4905314" cy="3771900"/>
          </a:xfrm>
          <a:prstGeom prst="rect">
            <a:avLst/>
          </a:prstGeom>
        </p:spPr>
      </p:pic>
      <p:sp>
        <p:nvSpPr>
          <p:cNvPr id="7" name="TextBox 6">
            <a:extLst>
              <a:ext uri="{FF2B5EF4-FFF2-40B4-BE49-F238E27FC236}">
                <a16:creationId xmlns:a16="http://schemas.microsoft.com/office/drawing/2014/main" xmlns="" id="{9A73D8E4-BC30-C480-3D91-F97AD2667304}"/>
              </a:ext>
            </a:extLst>
          </p:cNvPr>
          <p:cNvSpPr txBox="1"/>
          <p:nvPr/>
        </p:nvSpPr>
        <p:spPr>
          <a:xfrm>
            <a:off x="5117690" y="127201"/>
            <a:ext cx="7492181" cy="6025496"/>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6. Enter the Default Salvage Value percentage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7. Optionally, enter a Depreciation Expense or Cost Ceiling for tax books.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8. Enter a Price Index for revaluation reports.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9. Specify a Subcomponent Life Rule (None, Same End Date, or Same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10. If using Same End Date, enter the Minimum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11. Check Straight Line for Retirements for 1250 property in tax books, and set the method and life.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12. Check Use Depreciation Limit if needed and enter a limit.</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13. Set the minimum holding time for capital gain reporting.</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14. Indicate if assets are eligible for Investment Tax Credit (ITC) and ITC Ceilings.</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15. Check Mass Property Eligible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16. Assign a Group Asset if needed then Save your work.</a:t>
            </a:r>
          </a:p>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Similarly enter the General Ledger Accounts for Tax Book also.</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1ECE0BEC-27E7-9DE2-5465-4F29617AEC99}"/>
              </a:ext>
            </a:extLst>
          </p:cNvPr>
          <p:cNvSpPr txBox="1"/>
          <p:nvPr/>
        </p:nvSpPr>
        <p:spPr>
          <a:xfrm>
            <a:off x="113562" y="3917537"/>
            <a:ext cx="7492181" cy="3238579"/>
          </a:xfrm>
          <a:prstGeom prst="rect">
            <a:avLst/>
          </a:prstGeom>
          <a:noFill/>
        </p:spPr>
        <p:txBody>
          <a:bodyPr wrap="square">
            <a:spAutoFit/>
          </a:bodyPr>
          <a:lstStyle/>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Entering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To enter default depreciation rules for a category:</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1. Enter the Placed in Service date range for the category.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2. Check Depreciate if assets in this category are normally depreciated. </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3. Enter the Depreciation Method and relevant details (life, rates, UOM, etc.).</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4. Enter the Bonus Rule if applicable.</a:t>
            </a:r>
          </a:p>
          <a:p>
            <a:pPr>
              <a:lnSpc>
                <a:spcPct val="115000"/>
              </a:lnSpc>
              <a:spcAft>
                <a:spcPts val="1000"/>
              </a:spcAft>
              <a:tabLst>
                <a:tab pos="2971800" algn="ctr"/>
              </a:tabLst>
            </a:pPr>
            <a:r>
              <a:rPr lang="en-US" sz="1600" dirty="0">
                <a:effectLst/>
                <a:latin typeface="Calibri" panose="020F0502020204030204" pitchFamily="34" charset="0"/>
                <a:ea typeface="Calibri" panose="020F0502020204030204" pitchFamily="34" charset="0"/>
                <a:cs typeface="Arial" panose="020B0604020202020204" pitchFamily="34" charset="0"/>
              </a:rPr>
              <a:t>5. Set the Prorate Convention and Retirement Convention.</a:t>
            </a:r>
          </a:p>
          <a:p>
            <a:pPr>
              <a:lnSpc>
                <a:spcPct val="115000"/>
              </a:lnSpc>
              <a:spcAft>
                <a:spcPts val="1000"/>
              </a:spcAft>
              <a:tabLst>
                <a:tab pos="2971800" algn="ctr"/>
              </a:tabLst>
            </a:pP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737468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32AF1B6-1403-F523-21AF-E8D9A2D82B79}"/>
              </a:ext>
            </a:extLst>
          </p:cNvPr>
          <p:cNvSpPr txBox="1"/>
          <p:nvPr/>
        </p:nvSpPr>
        <p:spPr>
          <a:xfrm>
            <a:off x="247035" y="238998"/>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N: - Setup-&gt; Asset System-&gt; Asset Categories</a:t>
            </a:r>
          </a:p>
        </p:txBody>
      </p:sp>
      <p:pic>
        <p:nvPicPr>
          <p:cNvPr id="7" name="Picture 6">
            <a:extLst>
              <a:ext uri="{FF2B5EF4-FFF2-40B4-BE49-F238E27FC236}">
                <a16:creationId xmlns:a16="http://schemas.microsoft.com/office/drawing/2014/main" xmlns="" id="{18FFE75D-6246-0E0C-F7B9-026D6B48159E}"/>
              </a:ext>
            </a:extLst>
          </p:cNvPr>
          <p:cNvPicPr>
            <a:picLocks noChangeAspect="1"/>
          </p:cNvPicPr>
          <p:nvPr/>
        </p:nvPicPr>
        <p:blipFill>
          <a:blip r:embed="rId2"/>
          <a:stretch>
            <a:fillRect/>
          </a:stretch>
        </p:blipFill>
        <p:spPr>
          <a:xfrm>
            <a:off x="351503" y="597814"/>
            <a:ext cx="3822291" cy="3094826"/>
          </a:xfrm>
          <a:prstGeom prst="rect">
            <a:avLst/>
          </a:prstGeom>
        </p:spPr>
      </p:pic>
      <p:pic>
        <p:nvPicPr>
          <p:cNvPr id="8" name="Picture 7">
            <a:extLst>
              <a:ext uri="{FF2B5EF4-FFF2-40B4-BE49-F238E27FC236}">
                <a16:creationId xmlns:a16="http://schemas.microsoft.com/office/drawing/2014/main" xmlns="" id="{F9D9F6F6-F231-78D8-FB9E-802490B51A7A}"/>
              </a:ext>
            </a:extLst>
          </p:cNvPr>
          <p:cNvPicPr>
            <a:picLocks noChangeAspect="1"/>
          </p:cNvPicPr>
          <p:nvPr/>
        </p:nvPicPr>
        <p:blipFill>
          <a:blip r:embed="rId3"/>
          <a:stretch>
            <a:fillRect/>
          </a:stretch>
        </p:blipFill>
        <p:spPr>
          <a:xfrm>
            <a:off x="4540783" y="597814"/>
            <a:ext cx="4131269" cy="3094826"/>
          </a:xfrm>
          <a:prstGeom prst="rect">
            <a:avLst/>
          </a:prstGeom>
        </p:spPr>
      </p:pic>
      <p:sp>
        <p:nvSpPr>
          <p:cNvPr id="10" name="TextBox 9">
            <a:extLst>
              <a:ext uri="{FF2B5EF4-FFF2-40B4-BE49-F238E27FC236}">
                <a16:creationId xmlns:a16="http://schemas.microsoft.com/office/drawing/2014/main" xmlns="" id="{6DD14076-ECBD-165C-3C98-0D6ACE7662D1}"/>
              </a:ext>
            </a:extLst>
          </p:cNvPr>
          <p:cNvSpPr txBox="1"/>
          <p:nvPr/>
        </p:nvSpPr>
        <p:spPr>
          <a:xfrm>
            <a:off x="8791268" y="3354116"/>
            <a:ext cx="6098458" cy="358816"/>
          </a:xfrm>
          <a:prstGeom prst="rect">
            <a:avLst/>
          </a:prstGeom>
          <a:noFill/>
        </p:spPr>
        <p:txBody>
          <a:bodyPr wrap="square">
            <a:spAutoFit/>
          </a:bodyPr>
          <a:lstStyle/>
          <a:p>
            <a:pPr>
              <a:lnSpc>
                <a:spcPct val="115000"/>
              </a:lnSpc>
              <a:spcAft>
                <a:spcPts val="1000"/>
              </a:spcAft>
              <a:tabLst>
                <a:tab pos="2971800" algn="ctr"/>
              </a:tabLs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11" name="Picture 10">
            <a:extLst>
              <a:ext uri="{FF2B5EF4-FFF2-40B4-BE49-F238E27FC236}">
                <a16:creationId xmlns:a16="http://schemas.microsoft.com/office/drawing/2014/main" xmlns="" id="{A6D514BF-5644-D015-C627-B7610D3F6C8A}"/>
              </a:ext>
            </a:extLst>
          </p:cNvPr>
          <p:cNvPicPr>
            <a:picLocks noChangeAspect="1"/>
          </p:cNvPicPr>
          <p:nvPr/>
        </p:nvPicPr>
        <p:blipFill>
          <a:blip r:embed="rId4"/>
          <a:stretch>
            <a:fillRect/>
          </a:stretch>
        </p:blipFill>
        <p:spPr>
          <a:xfrm>
            <a:off x="351503" y="3838201"/>
            <a:ext cx="3873787" cy="2948817"/>
          </a:xfrm>
          <a:prstGeom prst="rect">
            <a:avLst/>
          </a:prstGeom>
        </p:spPr>
      </p:pic>
      <p:sp>
        <p:nvSpPr>
          <p:cNvPr id="13" name="TextBox 12">
            <a:extLst>
              <a:ext uri="{FF2B5EF4-FFF2-40B4-BE49-F238E27FC236}">
                <a16:creationId xmlns:a16="http://schemas.microsoft.com/office/drawing/2014/main" xmlns="" id="{73836800-E90D-F101-57C0-A0DAD41EBEC9}"/>
              </a:ext>
            </a:extLst>
          </p:cNvPr>
          <p:cNvSpPr txBox="1"/>
          <p:nvPr/>
        </p:nvSpPr>
        <p:spPr>
          <a:xfrm>
            <a:off x="4392563" y="4455736"/>
            <a:ext cx="7447934" cy="2004395"/>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Create another Asset Categories</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29504889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EE7595E-16BE-7BDD-D2F8-014E33CA09DA}"/>
              </a:ext>
            </a:extLst>
          </p:cNvPr>
          <p:cNvPicPr>
            <a:picLocks noChangeAspect="1"/>
          </p:cNvPicPr>
          <p:nvPr/>
        </p:nvPicPr>
        <p:blipFill>
          <a:blip r:embed="rId2"/>
          <a:stretch>
            <a:fillRect/>
          </a:stretch>
        </p:blipFill>
        <p:spPr>
          <a:xfrm>
            <a:off x="278992" y="180545"/>
            <a:ext cx="3945070" cy="3248455"/>
          </a:xfrm>
          <a:prstGeom prst="rect">
            <a:avLst/>
          </a:prstGeom>
        </p:spPr>
      </p:pic>
      <p:pic>
        <p:nvPicPr>
          <p:cNvPr id="6" name="Picture 5">
            <a:extLst>
              <a:ext uri="{FF2B5EF4-FFF2-40B4-BE49-F238E27FC236}">
                <a16:creationId xmlns:a16="http://schemas.microsoft.com/office/drawing/2014/main" xmlns="" id="{F057EF53-F9E6-9D30-B9C7-E52D6C61DD82}"/>
              </a:ext>
            </a:extLst>
          </p:cNvPr>
          <p:cNvPicPr>
            <a:picLocks noChangeAspect="1"/>
          </p:cNvPicPr>
          <p:nvPr/>
        </p:nvPicPr>
        <p:blipFill>
          <a:blip r:embed="rId3"/>
          <a:stretch>
            <a:fillRect/>
          </a:stretch>
        </p:blipFill>
        <p:spPr>
          <a:xfrm>
            <a:off x="4543610" y="180545"/>
            <a:ext cx="4423409" cy="3248455"/>
          </a:xfrm>
          <a:prstGeom prst="rect">
            <a:avLst/>
          </a:prstGeom>
        </p:spPr>
      </p:pic>
      <p:sp>
        <p:nvSpPr>
          <p:cNvPr id="8" name="TextBox 7">
            <a:extLst>
              <a:ext uri="{FF2B5EF4-FFF2-40B4-BE49-F238E27FC236}">
                <a16:creationId xmlns:a16="http://schemas.microsoft.com/office/drawing/2014/main" xmlns="" id="{B287FD4E-5019-747C-FEF7-5E46ADB3988F}"/>
              </a:ext>
            </a:extLst>
          </p:cNvPr>
          <p:cNvSpPr txBox="1"/>
          <p:nvPr/>
        </p:nvSpPr>
        <p:spPr>
          <a:xfrm>
            <a:off x="9142771" y="3070184"/>
            <a:ext cx="6098458" cy="358816"/>
          </a:xfrm>
          <a:prstGeom prst="rect">
            <a:avLst/>
          </a:prstGeom>
          <a:noFill/>
        </p:spPr>
        <p:txBody>
          <a:bodyPr wrap="square">
            <a:spAutoFit/>
          </a:bodyPr>
          <a:lstStyle/>
          <a:p>
            <a:pPr>
              <a:lnSpc>
                <a:spcPct val="115000"/>
              </a:lnSpc>
              <a:spcAft>
                <a:spcPts val="1000"/>
              </a:spcAft>
            </a:pPr>
            <a:r>
              <a:rPr lang="en-US" sz="1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Click on Default Rules</a:t>
            </a:r>
          </a:p>
        </p:txBody>
      </p:sp>
      <p:pic>
        <p:nvPicPr>
          <p:cNvPr id="9" name="Picture 8">
            <a:extLst>
              <a:ext uri="{FF2B5EF4-FFF2-40B4-BE49-F238E27FC236}">
                <a16:creationId xmlns:a16="http://schemas.microsoft.com/office/drawing/2014/main" xmlns="" id="{0367D72D-8FBA-9C11-18D1-3949F7F603F3}"/>
              </a:ext>
            </a:extLst>
          </p:cNvPr>
          <p:cNvPicPr>
            <a:picLocks noChangeAspect="1"/>
          </p:cNvPicPr>
          <p:nvPr/>
        </p:nvPicPr>
        <p:blipFill>
          <a:blip r:embed="rId4"/>
          <a:stretch>
            <a:fillRect/>
          </a:stretch>
        </p:blipFill>
        <p:spPr>
          <a:xfrm>
            <a:off x="278993" y="3618394"/>
            <a:ext cx="3945070" cy="3059061"/>
          </a:xfrm>
          <a:prstGeom prst="rect">
            <a:avLst/>
          </a:prstGeom>
        </p:spPr>
      </p:pic>
      <p:sp>
        <p:nvSpPr>
          <p:cNvPr id="11" name="TextBox 10">
            <a:extLst>
              <a:ext uri="{FF2B5EF4-FFF2-40B4-BE49-F238E27FC236}">
                <a16:creationId xmlns:a16="http://schemas.microsoft.com/office/drawing/2014/main" xmlns="" id="{0CD7CCA0-5D93-BF5B-7ECD-15591F90E033}"/>
              </a:ext>
            </a:extLst>
          </p:cNvPr>
          <p:cNvSpPr txBox="1"/>
          <p:nvPr/>
        </p:nvSpPr>
        <p:spPr>
          <a:xfrm>
            <a:off x="4543610" y="4005910"/>
            <a:ext cx="7617542" cy="2073132"/>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Similarly Major as IVAS_ASSET,</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Minor as Truck </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Assign to Tax Book</a:t>
            </a:r>
          </a:p>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N: - Setup -&gt; Asset System -&gt; Asset Categories</a:t>
            </a:r>
          </a:p>
        </p:txBody>
      </p:sp>
    </p:spTree>
    <p:extLst>
      <p:ext uri="{BB962C8B-B14F-4D97-AF65-F5344CB8AC3E}">
        <p14:creationId xmlns:p14="http://schemas.microsoft.com/office/powerpoint/2010/main" val="14742554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425FB3-C391-1FE2-8284-6C934688EA44}"/>
              </a:ext>
            </a:extLst>
          </p:cNvPr>
          <p:cNvPicPr>
            <a:picLocks noChangeAspect="1"/>
          </p:cNvPicPr>
          <p:nvPr/>
        </p:nvPicPr>
        <p:blipFill>
          <a:blip r:embed="rId2"/>
          <a:stretch>
            <a:fillRect/>
          </a:stretch>
        </p:blipFill>
        <p:spPr>
          <a:xfrm>
            <a:off x="140725" y="137898"/>
            <a:ext cx="4254295" cy="3165739"/>
          </a:xfrm>
          <a:prstGeom prst="rect">
            <a:avLst/>
          </a:prstGeom>
        </p:spPr>
      </p:pic>
      <p:pic>
        <p:nvPicPr>
          <p:cNvPr id="6" name="Picture 5">
            <a:extLst>
              <a:ext uri="{FF2B5EF4-FFF2-40B4-BE49-F238E27FC236}">
                <a16:creationId xmlns:a16="http://schemas.microsoft.com/office/drawing/2014/main" xmlns="" id="{625F6B4D-93BD-AB29-95D5-F3DBD74FF7AA}"/>
              </a:ext>
            </a:extLst>
          </p:cNvPr>
          <p:cNvPicPr>
            <a:picLocks noChangeAspect="1"/>
          </p:cNvPicPr>
          <p:nvPr/>
        </p:nvPicPr>
        <p:blipFill>
          <a:blip r:embed="rId3"/>
          <a:stretch>
            <a:fillRect/>
          </a:stretch>
        </p:blipFill>
        <p:spPr>
          <a:xfrm>
            <a:off x="7506930" y="78907"/>
            <a:ext cx="4469130" cy="3195234"/>
          </a:xfrm>
          <a:prstGeom prst="rect">
            <a:avLst/>
          </a:prstGeom>
        </p:spPr>
      </p:pic>
      <p:pic>
        <p:nvPicPr>
          <p:cNvPr id="7" name="Picture 6">
            <a:extLst>
              <a:ext uri="{FF2B5EF4-FFF2-40B4-BE49-F238E27FC236}">
                <a16:creationId xmlns:a16="http://schemas.microsoft.com/office/drawing/2014/main" xmlns="" id="{27FF9E30-473A-974E-F6F0-1E561AB4684E}"/>
              </a:ext>
            </a:extLst>
          </p:cNvPr>
          <p:cNvPicPr>
            <a:picLocks noChangeAspect="1"/>
          </p:cNvPicPr>
          <p:nvPr/>
        </p:nvPicPr>
        <p:blipFill>
          <a:blip r:embed="rId4"/>
          <a:stretch>
            <a:fillRect/>
          </a:stretch>
        </p:blipFill>
        <p:spPr>
          <a:xfrm>
            <a:off x="3709835" y="3458494"/>
            <a:ext cx="4469130" cy="3291102"/>
          </a:xfrm>
          <a:prstGeom prst="rect">
            <a:avLst/>
          </a:prstGeom>
        </p:spPr>
      </p:pic>
      <p:sp>
        <p:nvSpPr>
          <p:cNvPr id="9" name="TextBox 8">
            <a:extLst>
              <a:ext uri="{FF2B5EF4-FFF2-40B4-BE49-F238E27FC236}">
                <a16:creationId xmlns:a16="http://schemas.microsoft.com/office/drawing/2014/main" xmlns="" id="{6B1F96C8-2DFB-EB31-F461-843B773A2FD9}"/>
              </a:ext>
            </a:extLst>
          </p:cNvPr>
          <p:cNvSpPr txBox="1"/>
          <p:nvPr/>
        </p:nvSpPr>
        <p:spPr>
          <a:xfrm>
            <a:off x="8926830" y="6263208"/>
            <a:ext cx="6098458" cy="358816"/>
          </a:xfrm>
          <a:prstGeom prst="rect">
            <a:avLst/>
          </a:prstGeom>
          <a:noFill/>
        </p:spPr>
        <p:txBody>
          <a:bodyPr wrap="square">
            <a:spAutoFit/>
          </a:bodyPr>
          <a:lstStyle/>
          <a:p>
            <a:pPr>
              <a:lnSpc>
                <a:spcPct val="115000"/>
              </a:lnSpc>
              <a:spcAft>
                <a:spcPts val="1000"/>
              </a:spcAft>
            </a:pPr>
            <a:r>
              <a:rPr lang="en-US" sz="1600" dirty="0">
                <a:effectLst/>
                <a:latin typeface="Calibri" panose="020F0502020204030204" pitchFamily="34" charset="0"/>
                <a:ea typeface="Calibri" panose="020F0502020204030204" pitchFamily="34" charset="0"/>
                <a:cs typeface="Arial" panose="020B0604020202020204" pitchFamily="34" charset="0"/>
              </a:rPr>
              <a:t>Save and close</a:t>
            </a:r>
          </a:p>
        </p:txBody>
      </p:sp>
    </p:spTree>
    <p:extLst>
      <p:ext uri="{BB962C8B-B14F-4D97-AF65-F5344CB8AC3E}">
        <p14:creationId xmlns:p14="http://schemas.microsoft.com/office/powerpoint/2010/main" val="49884528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054B1D9-1B52-AB2A-5D6B-263621EB0699}"/>
              </a:ext>
            </a:extLst>
          </p:cNvPr>
          <p:cNvSpPr>
            <a:spLocks noGrp="1"/>
          </p:cNvSpPr>
          <p:nvPr>
            <p:ph type="title"/>
          </p:nvPr>
        </p:nvSpPr>
        <p:spPr/>
        <p:txBody>
          <a:bodyPr/>
          <a:lstStyle/>
          <a:p>
            <a:pPr algn="ctr"/>
            <a:r>
              <a:rPr lang="en-US" b="1" dirty="0"/>
              <a:t>Meet our Team</a:t>
            </a:r>
          </a:p>
        </p:txBody>
      </p:sp>
      <p:sp>
        <p:nvSpPr>
          <p:cNvPr id="6" name="Content Placeholder 5">
            <a:extLst>
              <a:ext uri="{FF2B5EF4-FFF2-40B4-BE49-F238E27FC236}">
                <a16:creationId xmlns:a16="http://schemas.microsoft.com/office/drawing/2014/main" xmlns="" id="{409E17DB-54A7-3AB4-8CC7-420F69525B32}"/>
              </a:ext>
            </a:extLst>
          </p:cNvPr>
          <p:cNvSpPr>
            <a:spLocks noGrp="1"/>
          </p:cNvSpPr>
          <p:nvPr>
            <p:ph idx="13"/>
          </p:nvPr>
        </p:nvSpPr>
        <p:spPr>
          <a:xfrm>
            <a:off x="777240" y="2093976"/>
            <a:ext cx="10469880" cy="3749040"/>
          </a:xfrm>
        </p:spPr>
        <p:txBody>
          <a:bodyPr>
            <a:normAutofit lnSpcReduction="10000"/>
          </a:bodyPr>
          <a:lstStyle/>
          <a:p>
            <a:pPr marL="0" indent="0">
              <a:buNone/>
            </a:pPr>
            <a:endParaRPr lang="ar-EG" sz="100" dirty="0"/>
          </a:p>
          <a:p>
            <a:pPr marL="0" indent="0">
              <a:buNone/>
            </a:pPr>
            <a:r>
              <a:rPr lang="en-US" dirty="0"/>
              <a:t>Ahmed Alaa-</a:t>
            </a:r>
            <a:r>
              <a:rPr lang="en-US" dirty="0" err="1"/>
              <a:t>Eldin</a:t>
            </a:r>
            <a:r>
              <a:rPr lang="en-US" dirty="0"/>
              <a:t> Mostafa Abdalazeem</a:t>
            </a:r>
            <a:endParaRPr lang="ar-EG" dirty="0"/>
          </a:p>
          <a:p>
            <a:pPr marL="0" indent="0">
              <a:buNone/>
            </a:pPr>
            <a:r>
              <a:rPr lang="en-US" dirty="0"/>
              <a:t>Amr Adel </a:t>
            </a:r>
            <a:r>
              <a:rPr lang="en-US" dirty="0" err="1" smtClean="0"/>
              <a:t>Abdelrasheed</a:t>
            </a:r>
            <a:r>
              <a:rPr lang="en-US" dirty="0" smtClean="0"/>
              <a:t> </a:t>
            </a:r>
            <a:r>
              <a:rPr lang="en-US" dirty="0"/>
              <a:t>Gaballah	</a:t>
            </a:r>
            <a:endParaRPr lang="ar-EG" dirty="0"/>
          </a:p>
          <a:p>
            <a:pPr marL="0" indent="0">
              <a:buNone/>
            </a:pPr>
            <a:r>
              <a:rPr lang="en-US" dirty="0"/>
              <a:t>Mohamed Medhat Mohamed Elsayed</a:t>
            </a:r>
          </a:p>
          <a:p>
            <a:pPr marL="0" indent="0">
              <a:buNone/>
            </a:pPr>
            <a:r>
              <a:rPr lang="en-US" dirty="0" err="1"/>
              <a:t>Moustafa</a:t>
            </a:r>
            <a:r>
              <a:rPr lang="en-US" dirty="0"/>
              <a:t> Mohamed Salah </a:t>
            </a:r>
            <a:r>
              <a:rPr lang="en-US" dirty="0" err="1"/>
              <a:t>ElDin</a:t>
            </a:r>
            <a:r>
              <a:rPr lang="en-US" dirty="0"/>
              <a:t> </a:t>
            </a:r>
            <a:r>
              <a:rPr lang="en-US" dirty="0" smtClean="0"/>
              <a:t>Mohamed</a:t>
            </a:r>
          </a:p>
          <a:p>
            <a:pPr marL="0" indent="0">
              <a:buNone/>
            </a:pPr>
            <a:r>
              <a:rPr lang="en-US" dirty="0" smtClean="0"/>
              <a:t>Mohamed </a:t>
            </a:r>
            <a:r>
              <a:rPr lang="en-US" dirty="0"/>
              <a:t>Kamal Ali</a:t>
            </a:r>
          </a:p>
          <a:p>
            <a:pPr marL="0" indent="0">
              <a:buNone/>
            </a:pPr>
            <a:r>
              <a:rPr lang="en-US" dirty="0" err="1"/>
              <a:t>Merna</a:t>
            </a:r>
            <a:r>
              <a:rPr lang="en-US" dirty="0"/>
              <a:t> </a:t>
            </a:r>
            <a:r>
              <a:rPr lang="en-US" dirty="0" err="1"/>
              <a:t>waheed</a:t>
            </a:r>
            <a:r>
              <a:rPr lang="en-US" dirty="0"/>
              <a:t> </a:t>
            </a:r>
            <a:r>
              <a:rPr lang="en-US" dirty="0" err="1"/>
              <a:t>gerges</a:t>
            </a:r>
            <a:r>
              <a:rPr lang="en-US" dirty="0"/>
              <a:t>	 </a:t>
            </a:r>
          </a:p>
        </p:txBody>
      </p:sp>
    </p:spTree>
    <p:extLst>
      <p:ext uri="{BB962C8B-B14F-4D97-AF65-F5344CB8AC3E}">
        <p14:creationId xmlns:p14="http://schemas.microsoft.com/office/powerpoint/2010/main" val="114831520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ox(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ox(in)">
                                      <p:cBhvr>
                                        <p:cTn id="17" dur="2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ox(in)">
                                      <p:cBhvr>
                                        <p:cTn id="22" dur="2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ox(in)">
                                      <p:cBhvr>
                                        <p:cTn id="27" dur="2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ox(in)">
                                      <p:cBhvr>
                                        <p:cTn id="32" dur="2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ox(in)">
                                      <p:cBhvr>
                                        <p:cTn id="37" dur="2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object 4"/>
          <p:cNvSpPr txBox="1"/>
          <p:nvPr/>
        </p:nvSpPr>
        <p:spPr>
          <a:xfrm>
            <a:off x="1787251" y="323460"/>
            <a:ext cx="10686402" cy="257537"/>
          </a:xfrm>
          <a:prstGeom prst="rect">
            <a:avLst/>
          </a:prstGeom>
        </p:spPr>
        <p:txBody>
          <a:bodyPr vert="horz" wrap="square" lIns="0" tIns="11206" rIns="0" bIns="0" rtlCol="0">
            <a:spAutoFit/>
          </a:bodyPr>
          <a:lstStyle/>
          <a:p>
            <a:pPr marL="10646">
              <a:spcBef>
                <a:spcPts val="88"/>
              </a:spcBef>
              <a:tabLst>
                <a:tab pos="129995" algn="l"/>
              </a:tabLst>
            </a:pPr>
            <a:r>
              <a:rPr lang="en-US" sz="1600" dirty="0">
                <a:latin typeface="Segoe UI Light (Body)"/>
              </a:rPr>
              <a:t>It allows users </a:t>
            </a:r>
            <a:r>
              <a:rPr sz="1600" dirty="0">
                <a:latin typeface="Segoe UI Light (Body)"/>
                <a:cs typeface="Calibri"/>
              </a:rPr>
              <a:t>to </a:t>
            </a:r>
            <a:r>
              <a:rPr sz="1600" spc="-4" dirty="0">
                <a:latin typeface="Segoe UI Light (Body)"/>
                <a:cs typeface="Calibri"/>
              </a:rPr>
              <a:t>view</a:t>
            </a:r>
            <a:r>
              <a:rPr sz="1600" spc="4" dirty="0">
                <a:latin typeface="Segoe UI Light (Body)"/>
                <a:cs typeface="Calibri"/>
              </a:rPr>
              <a:t> </a:t>
            </a:r>
            <a:r>
              <a:rPr sz="1600" dirty="0">
                <a:latin typeface="Segoe UI Light (Body)"/>
                <a:cs typeface="Calibri"/>
              </a:rPr>
              <a:t>asset</a:t>
            </a:r>
            <a:r>
              <a:rPr sz="1600" spc="-18" dirty="0">
                <a:latin typeface="Segoe UI Light (Body)"/>
                <a:cs typeface="Calibri"/>
              </a:rPr>
              <a:t> </a:t>
            </a:r>
            <a:r>
              <a:rPr sz="1600" dirty="0">
                <a:latin typeface="Segoe UI Light (Body)"/>
                <a:cs typeface="Calibri"/>
              </a:rPr>
              <a:t>details,</a:t>
            </a:r>
            <a:r>
              <a:rPr sz="1600" spc="-9" dirty="0">
                <a:latin typeface="Segoe UI Light (Body)"/>
                <a:cs typeface="Calibri"/>
              </a:rPr>
              <a:t> </a:t>
            </a:r>
            <a:r>
              <a:rPr sz="1600" spc="-4" dirty="0">
                <a:latin typeface="Segoe UI Light (Body)"/>
                <a:cs typeface="Calibri"/>
              </a:rPr>
              <a:t>status, history</a:t>
            </a:r>
            <a:r>
              <a:rPr lang="en-US" sz="1600" spc="-4" dirty="0">
                <a:latin typeface="Segoe UI Light (Body)"/>
                <a:cs typeface="Calibri"/>
              </a:rPr>
              <a:t> and </a:t>
            </a:r>
            <a:r>
              <a:rPr sz="1600" dirty="0">
                <a:latin typeface="Segoe UI Light (Body)"/>
                <a:cs typeface="Calibri"/>
              </a:rPr>
              <a:t>Analyze</a:t>
            </a:r>
            <a:r>
              <a:rPr sz="1600" spc="-9" dirty="0">
                <a:latin typeface="Segoe UI Light (Body)"/>
                <a:cs typeface="Calibri"/>
              </a:rPr>
              <a:t> </a:t>
            </a:r>
            <a:r>
              <a:rPr sz="1600" dirty="0">
                <a:latin typeface="Segoe UI Light (Body)"/>
                <a:cs typeface="Calibri"/>
              </a:rPr>
              <a:t>the</a:t>
            </a:r>
            <a:r>
              <a:rPr sz="1600" spc="-4" dirty="0">
                <a:latin typeface="Segoe UI Light (Body)"/>
                <a:cs typeface="Calibri"/>
              </a:rPr>
              <a:t> impact</a:t>
            </a:r>
            <a:r>
              <a:rPr sz="1600" spc="-13" dirty="0">
                <a:latin typeface="Segoe UI Light (Body)"/>
                <a:cs typeface="Calibri"/>
              </a:rPr>
              <a:t> </a:t>
            </a:r>
            <a:r>
              <a:rPr sz="1600" spc="-4" dirty="0">
                <a:latin typeface="Segoe UI Light (Body)"/>
                <a:cs typeface="Calibri"/>
              </a:rPr>
              <a:t>of</a:t>
            </a:r>
            <a:r>
              <a:rPr sz="1600" spc="4" dirty="0">
                <a:latin typeface="Segoe UI Light (Body)"/>
                <a:cs typeface="Calibri"/>
              </a:rPr>
              <a:t> </a:t>
            </a:r>
            <a:r>
              <a:rPr sz="1600" spc="-4" dirty="0">
                <a:latin typeface="Segoe UI Light (Body)"/>
                <a:cs typeface="Calibri"/>
              </a:rPr>
              <a:t>newly</a:t>
            </a:r>
            <a:r>
              <a:rPr sz="1600" dirty="0">
                <a:latin typeface="Segoe UI Light (Body)"/>
                <a:cs typeface="Calibri"/>
              </a:rPr>
              <a:t> </a:t>
            </a:r>
            <a:r>
              <a:rPr sz="1600" spc="-4" dirty="0">
                <a:latin typeface="Segoe UI Light (Body)"/>
                <a:cs typeface="Calibri"/>
              </a:rPr>
              <a:t>added</a:t>
            </a:r>
            <a:r>
              <a:rPr sz="1600" spc="4" dirty="0">
                <a:latin typeface="Segoe UI Light (Body)"/>
                <a:cs typeface="Calibri"/>
              </a:rPr>
              <a:t> </a:t>
            </a:r>
            <a:r>
              <a:rPr sz="1600" spc="-4" dirty="0">
                <a:latin typeface="Segoe UI Light (Body)"/>
                <a:cs typeface="Calibri"/>
              </a:rPr>
              <a:t>assets</a:t>
            </a:r>
            <a:r>
              <a:rPr sz="1600" dirty="0">
                <a:latin typeface="Segoe UI Light (Body)"/>
                <a:cs typeface="Calibri"/>
              </a:rPr>
              <a:t> </a:t>
            </a:r>
            <a:r>
              <a:rPr sz="1600" spc="-4" dirty="0">
                <a:latin typeface="Segoe UI Light (Body)"/>
                <a:cs typeface="Calibri"/>
              </a:rPr>
              <a:t>on</a:t>
            </a:r>
            <a:r>
              <a:rPr sz="1600" spc="4" dirty="0">
                <a:latin typeface="Segoe UI Light (Body)"/>
                <a:cs typeface="Calibri"/>
              </a:rPr>
              <a:t> </a:t>
            </a:r>
            <a:r>
              <a:rPr sz="1600" dirty="0">
                <a:latin typeface="Segoe UI Light (Body)"/>
                <a:cs typeface="Calibri"/>
              </a:rPr>
              <a:t>the</a:t>
            </a:r>
            <a:r>
              <a:rPr sz="1600" spc="-4" dirty="0">
                <a:latin typeface="Segoe UI Light (Body)"/>
                <a:cs typeface="Calibri"/>
              </a:rPr>
              <a:t> financial</a:t>
            </a:r>
            <a:r>
              <a:rPr sz="1600" spc="4" dirty="0">
                <a:latin typeface="Segoe UI Light (Body)"/>
                <a:cs typeface="Calibri"/>
              </a:rPr>
              <a:t> </a:t>
            </a:r>
            <a:r>
              <a:rPr sz="1600" spc="-4" dirty="0">
                <a:latin typeface="Segoe UI Light (Body)"/>
                <a:cs typeface="Calibri"/>
              </a:rPr>
              <a:t>reports.</a:t>
            </a:r>
            <a:endParaRPr lang="en-US" sz="1600" spc="-4" dirty="0">
              <a:latin typeface="Segoe UI Light (Body)"/>
              <a:cs typeface="Calibri"/>
            </a:endParaRPr>
          </a:p>
        </p:txBody>
      </p:sp>
      <p:sp>
        <p:nvSpPr>
          <p:cNvPr id="7" name="object 2"/>
          <p:cNvSpPr txBox="1"/>
          <p:nvPr/>
        </p:nvSpPr>
        <p:spPr>
          <a:xfrm>
            <a:off x="121183" y="790469"/>
            <a:ext cx="2984931" cy="584870"/>
          </a:xfrm>
          <a:prstGeom prst="rect">
            <a:avLst/>
          </a:prstGeom>
        </p:spPr>
        <p:txBody>
          <a:bodyPr vert="horz" wrap="square" lIns="0" tIns="11206" rIns="0" bIns="0" rtlCol="0">
            <a:spAutoFit/>
          </a:bodyPr>
          <a:lstStyle/>
          <a:p>
            <a:pPr marL="11206">
              <a:spcBef>
                <a:spcPts val="88"/>
              </a:spcBef>
            </a:pPr>
            <a:r>
              <a:rPr sz="1400" b="1" dirty="0">
                <a:latin typeface="Calibri"/>
                <a:cs typeface="Calibri"/>
              </a:rPr>
              <a:t>Assets</a:t>
            </a:r>
            <a:r>
              <a:rPr sz="1400" b="1" spc="-26" dirty="0">
                <a:latin typeface="Calibri"/>
                <a:cs typeface="Calibri"/>
              </a:rPr>
              <a:t> </a:t>
            </a:r>
            <a:r>
              <a:rPr sz="1400" b="1" spc="-4" dirty="0">
                <a:latin typeface="Calibri"/>
                <a:cs typeface="Calibri"/>
              </a:rPr>
              <a:t>Financial</a:t>
            </a:r>
            <a:r>
              <a:rPr sz="1400" b="1" spc="-9" dirty="0">
                <a:latin typeface="Calibri"/>
                <a:cs typeface="Calibri"/>
              </a:rPr>
              <a:t> </a:t>
            </a:r>
            <a:r>
              <a:rPr sz="1400" b="1" spc="-4" dirty="0">
                <a:latin typeface="Calibri"/>
                <a:cs typeface="Calibri"/>
              </a:rPr>
              <a:t>Inquiry</a:t>
            </a:r>
            <a:endParaRPr sz="1400" dirty="0">
              <a:latin typeface="Calibri"/>
              <a:cs typeface="Calibri"/>
            </a:endParaRPr>
          </a:p>
          <a:p>
            <a:pPr>
              <a:spcBef>
                <a:spcPts val="4"/>
              </a:spcBef>
            </a:pPr>
            <a:endParaRPr sz="927" dirty="0">
              <a:latin typeface="Calibri"/>
              <a:cs typeface="Calibri"/>
            </a:endParaRPr>
          </a:p>
          <a:p>
            <a:pPr marL="11206"/>
            <a:r>
              <a:rPr lang="en-US" sz="1400" dirty="0">
                <a:solidFill>
                  <a:srgbClr val="FF0000"/>
                </a:solidFill>
                <a:latin typeface="Calibri"/>
                <a:cs typeface="Calibri"/>
              </a:rPr>
              <a:t>1</a:t>
            </a:r>
            <a:r>
              <a:rPr sz="1400" dirty="0">
                <a:solidFill>
                  <a:srgbClr val="FF0000"/>
                </a:solidFill>
                <a:latin typeface="Calibri"/>
                <a:cs typeface="Calibri"/>
              </a:rPr>
              <a:t>-</a:t>
            </a:r>
            <a:r>
              <a:rPr sz="1400" spc="-9" dirty="0">
                <a:solidFill>
                  <a:srgbClr val="FF0000"/>
                </a:solidFill>
                <a:latin typeface="Calibri"/>
                <a:cs typeface="Calibri"/>
              </a:rPr>
              <a:t> </a:t>
            </a:r>
            <a:r>
              <a:rPr sz="1400" spc="-4" dirty="0">
                <a:solidFill>
                  <a:srgbClr val="FF0000"/>
                </a:solidFill>
                <a:latin typeface="Calibri"/>
                <a:cs typeface="Calibri"/>
              </a:rPr>
              <a:t>Assets-&gt;</a:t>
            </a:r>
            <a:r>
              <a:rPr sz="1400" spc="-13" dirty="0">
                <a:solidFill>
                  <a:srgbClr val="FF0000"/>
                </a:solidFill>
                <a:latin typeface="Calibri"/>
                <a:cs typeface="Calibri"/>
              </a:rPr>
              <a:t> </a:t>
            </a:r>
            <a:r>
              <a:rPr sz="1400" spc="-4" dirty="0">
                <a:solidFill>
                  <a:srgbClr val="FF0000"/>
                </a:solidFill>
                <a:latin typeface="Calibri"/>
                <a:cs typeface="Calibri"/>
              </a:rPr>
              <a:t>Asset</a:t>
            </a:r>
            <a:r>
              <a:rPr sz="1400" spc="-13" dirty="0">
                <a:solidFill>
                  <a:srgbClr val="FF0000"/>
                </a:solidFill>
                <a:latin typeface="Calibri"/>
                <a:cs typeface="Calibri"/>
              </a:rPr>
              <a:t> </a:t>
            </a:r>
            <a:r>
              <a:rPr sz="1400" spc="-4" dirty="0">
                <a:solidFill>
                  <a:srgbClr val="FF0000"/>
                </a:solidFill>
                <a:latin typeface="Calibri"/>
                <a:cs typeface="Calibri"/>
              </a:rPr>
              <a:t>Workbench</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8" name="object 3"/>
          <p:cNvPicPr/>
          <p:nvPr/>
        </p:nvPicPr>
        <p:blipFill>
          <a:blip r:embed="rId2" cstate="print"/>
          <a:stretch>
            <a:fillRect/>
          </a:stretch>
        </p:blipFill>
        <p:spPr>
          <a:xfrm>
            <a:off x="121183" y="1445672"/>
            <a:ext cx="3538608" cy="2554941"/>
          </a:xfrm>
          <a:prstGeom prst="rect">
            <a:avLst/>
          </a:prstGeom>
        </p:spPr>
      </p:pic>
      <p:pic>
        <p:nvPicPr>
          <p:cNvPr id="9" name="object 3"/>
          <p:cNvPicPr/>
          <p:nvPr/>
        </p:nvPicPr>
        <p:blipFill>
          <a:blip r:embed="rId3" cstate="print"/>
          <a:stretch>
            <a:fillRect/>
          </a:stretch>
        </p:blipFill>
        <p:spPr>
          <a:xfrm>
            <a:off x="3853970" y="1445672"/>
            <a:ext cx="3867630" cy="2554941"/>
          </a:xfrm>
          <a:prstGeom prst="rect">
            <a:avLst/>
          </a:prstGeom>
        </p:spPr>
      </p:pic>
      <p:sp>
        <p:nvSpPr>
          <p:cNvPr id="10" name="object 2"/>
          <p:cNvSpPr txBox="1"/>
          <p:nvPr/>
        </p:nvSpPr>
        <p:spPr>
          <a:xfrm>
            <a:off x="3853969"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a:t>
            </a:r>
            <a:r>
              <a:rPr sz="1400" spc="-4" dirty="0">
                <a:solidFill>
                  <a:srgbClr val="FF0000"/>
                </a:solidFill>
                <a:latin typeface="Calibri"/>
                <a:cs typeface="Calibri"/>
              </a:rPr>
              <a:t>Enter</a:t>
            </a:r>
            <a:r>
              <a:rPr sz="1400" dirty="0">
                <a:solidFill>
                  <a:srgbClr val="FF0000"/>
                </a:solidFill>
                <a:latin typeface="Calibri"/>
                <a:cs typeface="Calibri"/>
              </a:rPr>
              <a:t> the</a:t>
            </a:r>
            <a:r>
              <a:rPr sz="1400" spc="-9" dirty="0">
                <a:solidFill>
                  <a:srgbClr val="FF0000"/>
                </a:solidFill>
                <a:latin typeface="Calibri"/>
                <a:cs typeface="Calibri"/>
              </a:rPr>
              <a:t> </a:t>
            </a:r>
            <a:r>
              <a:rPr sz="1400" spc="-4" dirty="0">
                <a:solidFill>
                  <a:srgbClr val="FF0000"/>
                </a:solidFill>
                <a:latin typeface="Calibri"/>
                <a:cs typeface="Calibri"/>
              </a:rPr>
              <a:t>Book</a:t>
            </a:r>
            <a:r>
              <a:rPr sz="1400" spc="-9" dirty="0">
                <a:solidFill>
                  <a:srgbClr val="FF0000"/>
                </a:solidFill>
                <a:latin typeface="Calibri"/>
                <a:cs typeface="Calibri"/>
              </a:rPr>
              <a:t> </a:t>
            </a:r>
            <a:r>
              <a:rPr sz="1400" spc="-4" dirty="0">
                <a:solidFill>
                  <a:srgbClr val="FF0000"/>
                </a:solidFill>
                <a:latin typeface="Calibri"/>
                <a:cs typeface="Calibri"/>
              </a:rPr>
              <a:t>name</a:t>
            </a:r>
            <a:r>
              <a:rPr sz="1400" spc="-18" dirty="0">
                <a:solidFill>
                  <a:srgbClr val="FF0000"/>
                </a:solidFill>
                <a:latin typeface="Calibri"/>
                <a:cs typeface="Calibri"/>
              </a:rPr>
              <a:t> </a:t>
            </a:r>
            <a:r>
              <a:rPr sz="1400" dirty="0">
                <a:solidFill>
                  <a:srgbClr val="FF0000"/>
                </a:solidFill>
                <a:latin typeface="Calibri"/>
                <a:cs typeface="Calibri"/>
              </a:rPr>
              <a:t>and </a:t>
            </a:r>
            <a:r>
              <a:rPr sz="1400" spc="-4" dirty="0">
                <a:solidFill>
                  <a:srgbClr val="FF0000"/>
                </a:solidFill>
                <a:latin typeface="Calibri"/>
                <a:cs typeface="Calibri"/>
              </a:rPr>
              <a:t>click</a:t>
            </a:r>
            <a:r>
              <a:rPr sz="1400" spc="-9" dirty="0">
                <a:solidFill>
                  <a:srgbClr val="FF0000"/>
                </a:solidFill>
                <a:latin typeface="Calibri"/>
                <a:cs typeface="Calibri"/>
              </a:rPr>
              <a:t> </a:t>
            </a:r>
            <a:r>
              <a:rPr sz="1400" spc="-4" dirty="0">
                <a:solidFill>
                  <a:srgbClr val="FF0000"/>
                </a:solidFill>
                <a:latin typeface="Calibri"/>
                <a:cs typeface="Calibri"/>
              </a:rPr>
              <a:t>on</a:t>
            </a:r>
            <a:r>
              <a:rPr sz="1400" spc="4" dirty="0">
                <a:solidFill>
                  <a:srgbClr val="FF0000"/>
                </a:solidFill>
                <a:latin typeface="Calibri"/>
                <a:cs typeface="Calibri"/>
              </a:rPr>
              <a:t> </a:t>
            </a:r>
            <a:r>
              <a:rPr sz="1400" spc="-4" dirty="0">
                <a:solidFill>
                  <a:srgbClr val="FF0000"/>
                </a:solidFill>
                <a:latin typeface="Calibri"/>
                <a:cs typeface="Calibri"/>
              </a:rPr>
              <a:t>Find</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2" name="object 3"/>
          <p:cNvPicPr/>
          <p:nvPr/>
        </p:nvPicPr>
        <p:blipFill>
          <a:blip r:embed="rId4" cstate="print"/>
          <a:stretch>
            <a:fillRect/>
          </a:stretch>
        </p:blipFill>
        <p:spPr>
          <a:xfrm>
            <a:off x="7931998" y="1445672"/>
            <a:ext cx="3496235" cy="2554941"/>
          </a:xfrm>
          <a:prstGeom prst="rect">
            <a:avLst/>
          </a:prstGeom>
        </p:spPr>
      </p:pic>
      <p:pic>
        <p:nvPicPr>
          <p:cNvPr id="5" name="object 3"/>
          <p:cNvPicPr/>
          <p:nvPr/>
        </p:nvPicPr>
        <p:blipFill>
          <a:blip r:embed="rId5" cstate="print"/>
          <a:stretch>
            <a:fillRect/>
          </a:stretch>
        </p:blipFill>
        <p:spPr>
          <a:xfrm>
            <a:off x="121183" y="4276790"/>
            <a:ext cx="3538608" cy="2554941"/>
          </a:xfrm>
          <a:prstGeom prst="rect">
            <a:avLst/>
          </a:prstGeom>
        </p:spPr>
      </p:pic>
      <p:sp>
        <p:nvSpPr>
          <p:cNvPr id="11" name="object 2"/>
          <p:cNvSpPr txBox="1"/>
          <p:nvPr/>
        </p:nvSpPr>
        <p:spPr>
          <a:xfrm>
            <a:off x="3921392" y="5086260"/>
            <a:ext cx="3732786" cy="442768"/>
          </a:xfrm>
          <a:prstGeom prst="rect">
            <a:avLst/>
          </a:prstGeom>
        </p:spPr>
        <p:txBody>
          <a:bodyPr vert="horz" wrap="square" lIns="0" tIns="11766" rIns="0" bIns="0" rtlCol="0">
            <a:spAutoFit/>
          </a:bodyPr>
          <a:lstStyle/>
          <a:p>
            <a:pPr marL="11206">
              <a:spcBef>
                <a:spcPts val="93"/>
              </a:spcBef>
            </a:pPr>
            <a:r>
              <a:rPr sz="1400" dirty="0">
                <a:solidFill>
                  <a:srgbClr val="FF0000"/>
                </a:solidFill>
                <a:latin typeface="Calibri"/>
                <a:cs typeface="Calibri"/>
              </a:rPr>
              <a:t>Check the</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Recoverable</a:t>
            </a:r>
            <a:r>
              <a:rPr sz="1400" dirty="0">
                <a:solidFill>
                  <a:srgbClr val="FF0000"/>
                </a:solidFill>
                <a:latin typeface="Calibri"/>
                <a:cs typeface="Calibri"/>
              </a:rPr>
              <a:t> Cost</a:t>
            </a:r>
            <a:r>
              <a:rPr sz="1400" spc="-4" dirty="0">
                <a:solidFill>
                  <a:srgbClr val="FF0000"/>
                </a:solidFill>
                <a:latin typeface="Calibri"/>
                <a:cs typeface="Calibri"/>
              </a:rPr>
              <a:t> </a:t>
            </a:r>
            <a:r>
              <a:rPr sz="1400" dirty="0">
                <a:solidFill>
                  <a:srgbClr val="FF0000"/>
                </a:solidFill>
                <a:latin typeface="Calibri"/>
                <a:cs typeface="Calibri"/>
              </a:rPr>
              <a:t>,</a:t>
            </a:r>
            <a:r>
              <a:rPr sz="1400" spc="-4" dirty="0">
                <a:solidFill>
                  <a:srgbClr val="FF0000"/>
                </a:solidFill>
                <a:latin typeface="Calibri"/>
                <a:cs typeface="Calibri"/>
              </a:rPr>
              <a:t> Depreciation</a:t>
            </a:r>
            <a:r>
              <a:rPr sz="1400" spc="4" dirty="0">
                <a:solidFill>
                  <a:srgbClr val="FF0000"/>
                </a:solidFill>
                <a:latin typeface="Calibri"/>
                <a:cs typeface="Calibri"/>
              </a:rPr>
              <a:t> </a:t>
            </a:r>
            <a:r>
              <a:rPr sz="1400" spc="-4" dirty="0">
                <a:solidFill>
                  <a:srgbClr val="FF0000"/>
                </a:solidFill>
                <a:latin typeface="Calibri"/>
                <a:cs typeface="Calibri"/>
              </a:rPr>
              <a:t>and</a:t>
            </a:r>
            <a:r>
              <a:rPr sz="1400" spc="4" dirty="0">
                <a:solidFill>
                  <a:srgbClr val="FF0000"/>
                </a:solidFill>
                <a:latin typeface="Calibri"/>
                <a:cs typeface="Calibri"/>
              </a:rPr>
              <a:t> </a:t>
            </a:r>
            <a:r>
              <a:rPr sz="1400" dirty="0">
                <a:solidFill>
                  <a:srgbClr val="FF0000"/>
                </a:solidFill>
                <a:latin typeface="Calibri"/>
                <a:cs typeface="Calibri"/>
              </a:rPr>
              <a:t>Cost</a:t>
            </a:r>
            <a:r>
              <a:rPr sz="1400" spc="-4" dirty="0">
                <a:solidFill>
                  <a:srgbClr val="FF0000"/>
                </a:solidFill>
                <a:latin typeface="Calibri"/>
                <a:cs typeface="Calibri"/>
              </a:rPr>
              <a:t> History</a:t>
            </a:r>
            <a:r>
              <a:rPr sz="1400" spc="4" dirty="0">
                <a:solidFill>
                  <a:srgbClr val="FF0000"/>
                </a:solidFill>
                <a:latin typeface="Calibri"/>
                <a:cs typeface="Calibri"/>
              </a:rPr>
              <a:t> </a:t>
            </a:r>
            <a:r>
              <a:rPr sz="1400" spc="-4" dirty="0">
                <a:solidFill>
                  <a:srgbClr val="FF0000"/>
                </a:solidFill>
                <a:latin typeface="Calibri"/>
                <a:cs typeface="Calibri"/>
              </a:rPr>
              <a:t>of</a:t>
            </a:r>
            <a:r>
              <a:rPr sz="1400" dirty="0">
                <a:solidFill>
                  <a:srgbClr val="FF0000"/>
                </a:solidFill>
                <a:latin typeface="Calibri"/>
                <a:cs typeface="Calibri"/>
              </a:rPr>
              <a:t> </a:t>
            </a:r>
            <a:r>
              <a:rPr sz="1400" spc="-4" dirty="0">
                <a:solidFill>
                  <a:srgbClr val="FF0000"/>
                </a:solidFill>
                <a:latin typeface="Calibri"/>
                <a:cs typeface="Calibri"/>
              </a:rPr>
              <a:t>Asset then</a:t>
            </a:r>
            <a:r>
              <a:rPr sz="1400" spc="4" dirty="0">
                <a:solidFill>
                  <a:srgbClr val="FF0000"/>
                </a:solidFill>
                <a:latin typeface="Calibri"/>
                <a:cs typeface="Calibri"/>
              </a:rPr>
              <a:t> </a:t>
            </a:r>
            <a:r>
              <a:rPr sz="1400" spc="-4" dirty="0">
                <a:solidFill>
                  <a:srgbClr val="FF0000"/>
                </a:solidFill>
                <a:latin typeface="Calibri"/>
                <a:cs typeface="Calibri"/>
              </a:rPr>
              <a:t>Close </a:t>
            </a:r>
            <a:r>
              <a:rPr sz="1400" dirty="0">
                <a:solidFill>
                  <a:srgbClr val="FF0000"/>
                </a:solidFill>
                <a:latin typeface="Calibri"/>
                <a:cs typeface="Calibri"/>
              </a:rPr>
              <a:t>the</a:t>
            </a:r>
            <a:r>
              <a:rPr lang="en-US" sz="1400" dirty="0">
                <a:solidFill>
                  <a:srgbClr val="FF0000"/>
                </a:solidFill>
                <a:latin typeface="Calibri"/>
                <a:cs typeface="Calibri"/>
              </a:rPr>
              <a:t> </a:t>
            </a:r>
            <a:r>
              <a:rPr sz="1400" spc="-4" dirty="0">
                <a:solidFill>
                  <a:srgbClr val="FF0000"/>
                </a:solidFill>
                <a:latin typeface="Calibri"/>
                <a:cs typeface="Calibri"/>
              </a:rPr>
              <a:t>form</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Content Placeholder 7">
            <a:extLst>
              <a:ext uri="{FF2B5EF4-FFF2-40B4-BE49-F238E27FC236}">
                <a16:creationId xmlns:a16="http://schemas.microsoft.com/office/drawing/2014/main" xmlns="" id="{F4DF8028-4C7F-5E9A-C4F2-4F49E2F91339}"/>
              </a:ext>
            </a:extLst>
          </p:cNvPr>
          <p:cNvSpPr txBox="1">
            <a:spLocks/>
          </p:cNvSpPr>
          <p:nvPr/>
        </p:nvSpPr>
        <p:spPr>
          <a:xfrm>
            <a:off x="0" y="21425"/>
            <a:ext cx="11255103" cy="366141"/>
          </a:xfrm>
          <a:prstGeom prst="rect">
            <a:avLst/>
          </a:prstGeom>
          <a:noFill/>
          <a:ln>
            <a:solidFill>
              <a:schemeClr val="bg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a:t>4- Asset Inquiry. </a:t>
            </a:r>
          </a:p>
        </p:txBody>
      </p:sp>
      <p:sp>
        <p:nvSpPr>
          <p:cNvPr id="13" name="object 2">
            <a:extLst>
              <a:ext uri="{FF2B5EF4-FFF2-40B4-BE49-F238E27FC236}">
                <a16:creationId xmlns:a16="http://schemas.microsoft.com/office/drawing/2014/main" xmlns="" id="{C27996A9-F526-2F00-880E-B87C58BCBAC2}"/>
              </a:ext>
            </a:extLst>
          </p:cNvPr>
          <p:cNvSpPr txBox="1"/>
          <p:nvPr/>
        </p:nvSpPr>
        <p:spPr>
          <a:xfrm>
            <a:off x="7931998" y="1173406"/>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3-Select the Asset you want to inquiry about it.</a:t>
            </a:r>
            <a:endParaRPr sz="1400" dirty="0">
              <a:solidFill>
                <a:srgbClr val="FF0000"/>
              </a:solidFill>
              <a:latin typeface="Calibri"/>
              <a:cs typeface="Calibri"/>
            </a:endParaRPr>
          </a:p>
        </p:txBody>
      </p:sp>
      <p:sp>
        <p:nvSpPr>
          <p:cNvPr id="3" name="object 2">
            <a:extLst>
              <a:ext uri="{FF2B5EF4-FFF2-40B4-BE49-F238E27FC236}">
                <a16:creationId xmlns:a16="http://schemas.microsoft.com/office/drawing/2014/main" xmlns="" id="{87C66C0C-E8F1-F17C-C76C-883C1D9BE3C1}"/>
              </a:ext>
            </a:extLst>
          </p:cNvPr>
          <p:cNvSpPr txBox="1"/>
          <p:nvPr/>
        </p:nvSpPr>
        <p:spPr>
          <a:xfrm>
            <a:off x="121183" y="4045555"/>
            <a:ext cx="4078029"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4-Click on Financial Inquiry.</a:t>
            </a:r>
            <a:endParaRPr sz="1400" dirty="0">
              <a:solidFill>
                <a:srgbClr val="FF0000"/>
              </a:solidFill>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6921" y="206483"/>
            <a:ext cx="9060028" cy="565313"/>
          </a:xfrm>
          <a:prstGeom prst="rect">
            <a:avLst/>
          </a:prstGeom>
        </p:spPr>
        <p:txBody>
          <a:bodyPr vert="horz" wrap="square" lIns="0" tIns="11206" rIns="0" bIns="0" rtlCol="0" anchor="t">
            <a:spAutoFit/>
          </a:bodyPr>
          <a:lstStyle/>
          <a:p>
            <a:pPr marL="12887">
              <a:spcBef>
                <a:spcPts val="88"/>
              </a:spcBef>
            </a:pPr>
            <a:r>
              <a:rPr lang="en-US" sz="4000" dirty="0"/>
              <a:t>Asset Depreciation And Transactions</a:t>
            </a:r>
            <a:endParaRPr sz="4000" dirty="0"/>
          </a:p>
        </p:txBody>
      </p:sp>
      <p:sp>
        <p:nvSpPr>
          <p:cNvPr id="4" name="object 4">
            <a:extLst>
              <a:ext uri="{FF2B5EF4-FFF2-40B4-BE49-F238E27FC236}">
                <a16:creationId xmlns:a16="http://schemas.microsoft.com/office/drawing/2014/main" xmlns="" id="{E85775FC-278E-E04E-C931-534D39A30ADA}"/>
              </a:ext>
            </a:extLst>
          </p:cNvPr>
          <p:cNvSpPr txBox="1"/>
          <p:nvPr/>
        </p:nvSpPr>
        <p:spPr>
          <a:xfrm>
            <a:off x="634181" y="1066494"/>
            <a:ext cx="9060028"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Run Depreciation.                                        2- Asset Transfers.</a:t>
            </a:r>
          </a:p>
          <a:p>
            <a:pPr marL="11206"/>
            <a:endParaRPr lang="en-US" sz="1100" dirty="0"/>
          </a:p>
          <a:p>
            <a:pPr marL="11206"/>
            <a:r>
              <a:rPr lang="en-US" dirty="0"/>
              <a:t>                         3- Asset Adjustments.                                      4- Asset Inquiry and Reporting.</a:t>
            </a:r>
          </a:p>
          <a:p>
            <a:pPr marL="11206"/>
            <a:endParaRPr lang="en-US" sz="1600" dirty="0"/>
          </a:p>
        </p:txBody>
      </p:sp>
      <p:sp>
        <p:nvSpPr>
          <p:cNvPr id="7" name="Rectangle 6">
            <a:extLst>
              <a:ext uri="{FF2B5EF4-FFF2-40B4-BE49-F238E27FC236}">
                <a16:creationId xmlns:a16="http://schemas.microsoft.com/office/drawing/2014/main" xmlns="" id="{054709CE-BDD5-C79C-88E9-7D501FB7F025}"/>
              </a:ext>
            </a:extLst>
          </p:cNvPr>
          <p:cNvSpPr/>
          <p:nvPr/>
        </p:nvSpPr>
        <p:spPr>
          <a:xfrm>
            <a:off x="766921" y="2576211"/>
            <a:ext cx="9188240" cy="38258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Depreciation Calculation</a:t>
            </a:r>
          </a:p>
          <a:p>
            <a:pPr>
              <a:lnSpc>
                <a:spcPct val="150000"/>
              </a:lnSpc>
            </a:pPr>
            <a:r>
              <a:rPr lang="en-US" sz="1600" dirty="0">
                <a:solidFill>
                  <a:schemeClr val="tx1"/>
                </a:solidFill>
              </a:rPr>
              <a:t>Run the depreciation program independently for each of your depreciation books. The depreciation program calculates depreciation expense and adjustments, and updates the accumulated depreciation and year-to-date depreciation.</a:t>
            </a:r>
          </a:p>
          <a:p>
            <a:pPr>
              <a:lnSpc>
                <a:spcPct val="150000"/>
              </a:lnSpc>
            </a:pPr>
            <a:r>
              <a:rPr lang="en-US" sz="1600" dirty="0">
                <a:solidFill>
                  <a:schemeClr val="tx1"/>
                </a:solidFill>
              </a:rPr>
              <a:t>When you run depreciation, the depreciation program submits three separate requests to:</a:t>
            </a:r>
          </a:p>
          <a:p>
            <a:pPr>
              <a:lnSpc>
                <a:spcPct val="150000"/>
              </a:lnSpc>
              <a:buFont typeface="Arial" panose="020B0604020202020204" pitchFamily="34" charset="0"/>
              <a:buChar char="•"/>
            </a:pPr>
            <a:r>
              <a:rPr lang="en-US" sz="1600" dirty="0">
                <a:solidFill>
                  <a:schemeClr val="tx1"/>
                </a:solidFill>
              </a:rPr>
              <a:t> Calculate gains and losses for retired assets and catch up depreciation for retired and reinstated assets</a:t>
            </a:r>
          </a:p>
          <a:p>
            <a:pPr>
              <a:lnSpc>
                <a:spcPct val="150000"/>
              </a:lnSpc>
              <a:buFont typeface="Arial" panose="020B0604020202020204" pitchFamily="34" charset="0"/>
              <a:buChar char="•"/>
            </a:pPr>
            <a:r>
              <a:rPr lang="en-US" sz="1600" dirty="0">
                <a:solidFill>
                  <a:schemeClr val="tx1"/>
                </a:solidFill>
              </a:rPr>
              <a:t> Calculate depreciation expense and adjustments for the period, and close the current period</a:t>
            </a:r>
          </a:p>
          <a:p>
            <a:pPr>
              <a:lnSpc>
                <a:spcPct val="150000"/>
              </a:lnSpc>
              <a:buFont typeface="Arial" panose="020B0604020202020204" pitchFamily="34" charset="0"/>
              <a:buChar char="•"/>
            </a:pPr>
            <a:r>
              <a:rPr lang="en-US" sz="1600" dirty="0">
                <a:solidFill>
                  <a:schemeClr val="tx1"/>
                </a:solidFill>
              </a:rPr>
              <a:t> Run the reserve ledger report</a:t>
            </a:r>
          </a:p>
          <a:p>
            <a:endParaRPr lang="en-US" sz="1600" dirty="0">
              <a:solidFill>
                <a:schemeClr val="tx1"/>
              </a:solidFill>
            </a:endParaRPr>
          </a:p>
        </p:txBody>
      </p:sp>
      <p:sp>
        <p:nvSpPr>
          <p:cNvPr id="8" name="object 4">
            <a:extLst>
              <a:ext uri="{FF2B5EF4-FFF2-40B4-BE49-F238E27FC236}">
                <a16:creationId xmlns:a16="http://schemas.microsoft.com/office/drawing/2014/main" xmlns="" id="{7FA6E0FC-7A7E-5A83-C85C-C82F33DEF23E}"/>
              </a:ext>
            </a:extLst>
          </p:cNvPr>
          <p:cNvSpPr txBox="1"/>
          <p:nvPr/>
        </p:nvSpPr>
        <p:spPr>
          <a:xfrm>
            <a:off x="73740" y="2191707"/>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1- Run Depreciation.</a:t>
            </a:r>
            <a:endParaRPr lang="en-US" sz="1200" b="1" dirty="0"/>
          </a:p>
          <a:p>
            <a:pPr marL="11206"/>
            <a:endParaRPr lang="en-US" sz="1600"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07F0D11-1553-21B9-186E-77DB8FD0F30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xmlns="" id="{C50C2C34-0DF8-1D41-4EA7-E9EA5186F2C1}"/>
              </a:ext>
            </a:extLst>
          </p:cNvPr>
          <p:cNvSpPr/>
          <p:nvPr/>
        </p:nvSpPr>
        <p:spPr>
          <a:xfrm>
            <a:off x="73741" y="164797"/>
            <a:ext cx="12044517" cy="6046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Depreciation program calculates Depreciation Expense and Adjustments, and updates the Accumulated Depreciation and Year-To-Date Depreciation. </a:t>
            </a:r>
          </a:p>
        </p:txBody>
      </p:sp>
      <p:pic>
        <p:nvPicPr>
          <p:cNvPr id="13" name="object 3">
            <a:extLst>
              <a:ext uri="{FF2B5EF4-FFF2-40B4-BE49-F238E27FC236}">
                <a16:creationId xmlns:a16="http://schemas.microsoft.com/office/drawing/2014/main" xmlns="" id="{EA86A723-910A-CB5D-58C2-AC6A18CCAD12}"/>
              </a:ext>
            </a:extLst>
          </p:cNvPr>
          <p:cNvPicPr/>
          <p:nvPr/>
        </p:nvPicPr>
        <p:blipFill>
          <a:blip r:embed="rId3" cstate="print"/>
          <a:stretch>
            <a:fillRect/>
          </a:stretch>
        </p:blipFill>
        <p:spPr>
          <a:xfrm>
            <a:off x="253052" y="1254047"/>
            <a:ext cx="3529954" cy="2610030"/>
          </a:xfrm>
          <a:prstGeom prst="rect">
            <a:avLst/>
          </a:prstGeom>
        </p:spPr>
      </p:pic>
      <p:pic>
        <p:nvPicPr>
          <p:cNvPr id="14" name="object 4">
            <a:extLst>
              <a:ext uri="{FF2B5EF4-FFF2-40B4-BE49-F238E27FC236}">
                <a16:creationId xmlns:a16="http://schemas.microsoft.com/office/drawing/2014/main" xmlns="" id="{019A97B0-2FB4-1EDE-14AC-CCAEEAC05404}"/>
              </a:ext>
            </a:extLst>
          </p:cNvPr>
          <p:cNvPicPr/>
          <p:nvPr/>
        </p:nvPicPr>
        <p:blipFill>
          <a:blip r:embed="rId4" cstate="print"/>
          <a:stretch>
            <a:fillRect/>
          </a:stretch>
        </p:blipFill>
        <p:spPr>
          <a:xfrm>
            <a:off x="2418735" y="1902217"/>
            <a:ext cx="2365337" cy="1148378"/>
          </a:xfrm>
          <a:prstGeom prst="rect">
            <a:avLst/>
          </a:prstGeom>
        </p:spPr>
      </p:pic>
      <p:pic>
        <p:nvPicPr>
          <p:cNvPr id="15" name="object 5">
            <a:extLst>
              <a:ext uri="{FF2B5EF4-FFF2-40B4-BE49-F238E27FC236}">
                <a16:creationId xmlns:a16="http://schemas.microsoft.com/office/drawing/2014/main" xmlns="" id="{38798DC3-9406-F810-318E-C6041A3A5BCF}"/>
              </a:ext>
            </a:extLst>
          </p:cNvPr>
          <p:cNvPicPr/>
          <p:nvPr/>
        </p:nvPicPr>
        <p:blipFill>
          <a:blip r:embed="rId5" cstate="print"/>
          <a:stretch>
            <a:fillRect/>
          </a:stretch>
        </p:blipFill>
        <p:spPr>
          <a:xfrm>
            <a:off x="4916185" y="1940629"/>
            <a:ext cx="2723421" cy="1148378"/>
          </a:xfrm>
          <a:prstGeom prst="rect">
            <a:avLst/>
          </a:prstGeom>
        </p:spPr>
      </p:pic>
      <p:pic>
        <p:nvPicPr>
          <p:cNvPr id="16" name="object 2">
            <a:extLst>
              <a:ext uri="{FF2B5EF4-FFF2-40B4-BE49-F238E27FC236}">
                <a16:creationId xmlns:a16="http://schemas.microsoft.com/office/drawing/2014/main" xmlns="" id="{539153C5-B39A-C2D3-37DE-FFACCFC06DE6}"/>
              </a:ext>
            </a:extLst>
          </p:cNvPr>
          <p:cNvPicPr/>
          <p:nvPr/>
        </p:nvPicPr>
        <p:blipFill>
          <a:blip r:embed="rId6" cstate="print"/>
          <a:stretch>
            <a:fillRect/>
          </a:stretch>
        </p:blipFill>
        <p:spPr>
          <a:xfrm>
            <a:off x="253052" y="4166711"/>
            <a:ext cx="3529954" cy="2623022"/>
          </a:xfrm>
          <a:prstGeom prst="rect">
            <a:avLst/>
          </a:prstGeom>
        </p:spPr>
      </p:pic>
      <p:pic>
        <p:nvPicPr>
          <p:cNvPr id="17" name="object 3">
            <a:extLst>
              <a:ext uri="{FF2B5EF4-FFF2-40B4-BE49-F238E27FC236}">
                <a16:creationId xmlns:a16="http://schemas.microsoft.com/office/drawing/2014/main" xmlns="" id="{709AF790-335D-1109-F5DB-5A14A38ECB0A}"/>
              </a:ext>
            </a:extLst>
          </p:cNvPr>
          <p:cNvPicPr/>
          <p:nvPr/>
        </p:nvPicPr>
        <p:blipFill>
          <a:blip r:embed="rId7" cstate="print"/>
          <a:stretch>
            <a:fillRect/>
          </a:stretch>
        </p:blipFill>
        <p:spPr>
          <a:xfrm>
            <a:off x="4002282" y="4166711"/>
            <a:ext cx="3529954" cy="2623022"/>
          </a:xfrm>
          <a:prstGeom prst="rect">
            <a:avLst/>
          </a:prstGeom>
        </p:spPr>
      </p:pic>
      <p:sp>
        <p:nvSpPr>
          <p:cNvPr id="18" name="object 2">
            <a:extLst>
              <a:ext uri="{FF2B5EF4-FFF2-40B4-BE49-F238E27FC236}">
                <a16:creationId xmlns:a16="http://schemas.microsoft.com/office/drawing/2014/main" xmlns="" id="{AC9268E6-B0F5-E268-5CEF-5E4A9FF2F1C7}"/>
              </a:ext>
            </a:extLst>
          </p:cNvPr>
          <p:cNvSpPr txBox="1"/>
          <p:nvPr/>
        </p:nvSpPr>
        <p:spPr>
          <a:xfrm>
            <a:off x="229709" y="1009663"/>
            <a:ext cx="455502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Navigate to: Depreciation Run Depreciation .</a:t>
            </a:r>
          </a:p>
        </p:txBody>
      </p:sp>
      <p:sp>
        <p:nvSpPr>
          <p:cNvPr id="19" name="object 2">
            <a:extLst>
              <a:ext uri="{FF2B5EF4-FFF2-40B4-BE49-F238E27FC236}">
                <a16:creationId xmlns:a16="http://schemas.microsoft.com/office/drawing/2014/main" xmlns="" id="{D0094F7A-3263-466D-45BA-5A8868558041}"/>
              </a:ext>
            </a:extLst>
          </p:cNvPr>
          <p:cNvSpPr txBox="1"/>
          <p:nvPr/>
        </p:nvSpPr>
        <p:spPr>
          <a:xfrm>
            <a:off x="2418735" y="1599583"/>
            <a:ext cx="660727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Book for which you want to run Depreciation then click on Run. </a:t>
            </a:r>
          </a:p>
          <a:p>
            <a:pPr marL="11206">
              <a:spcBef>
                <a:spcPts val="93"/>
              </a:spcBef>
            </a:pPr>
            <a:endParaRPr lang="en-US" sz="1400" spc="-4" dirty="0">
              <a:solidFill>
                <a:srgbClr val="FF0000"/>
              </a:solidFill>
              <a:latin typeface="Calibri"/>
              <a:cs typeface="Calibri"/>
            </a:endParaRPr>
          </a:p>
        </p:txBody>
      </p:sp>
      <p:sp>
        <p:nvSpPr>
          <p:cNvPr id="21" name="Rectangle 20">
            <a:extLst>
              <a:ext uri="{FF2B5EF4-FFF2-40B4-BE49-F238E27FC236}">
                <a16:creationId xmlns:a16="http://schemas.microsoft.com/office/drawing/2014/main" xmlns="" id="{70171486-BDE3-9968-700C-D08246D942C3}"/>
              </a:ext>
            </a:extLst>
          </p:cNvPr>
          <p:cNvSpPr/>
          <p:nvPr/>
        </p:nvSpPr>
        <p:spPr>
          <a:xfrm>
            <a:off x="223556" y="3791074"/>
            <a:ext cx="6258771" cy="4051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3- To view your running request Navigate to: View ➔ Requests ➔ Click Find.</a:t>
            </a:r>
          </a:p>
        </p:txBody>
      </p:sp>
      <p:sp>
        <p:nvSpPr>
          <p:cNvPr id="22" name="Rectangle 21">
            <a:extLst>
              <a:ext uri="{FF2B5EF4-FFF2-40B4-BE49-F238E27FC236}">
                <a16:creationId xmlns:a16="http://schemas.microsoft.com/office/drawing/2014/main" xmlns="" id="{AA00F995-5145-1A22-0B00-FC5E22CE173A}"/>
              </a:ext>
            </a:extLst>
          </p:cNvPr>
          <p:cNvSpPr/>
          <p:nvPr/>
        </p:nvSpPr>
        <p:spPr>
          <a:xfrm>
            <a:off x="8011861" y="3312058"/>
            <a:ext cx="4025158" cy="21487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FF0000"/>
                </a:solidFill>
              </a:rPr>
              <a:t>Attention </a:t>
            </a:r>
          </a:p>
          <a:p>
            <a:r>
              <a:rPr lang="en-US" sz="1400" dirty="0">
                <a:solidFill>
                  <a:srgbClr val="FF0000"/>
                </a:solidFill>
              </a:rPr>
              <a:t>- Once you Close Period, you cannot Reopen it. </a:t>
            </a:r>
          </a:p>
          <a:p>
            <a:r>
              <a:rPr lang="en-US" sz="1400" dirty="0">
                <a:solidFill>
                  <a:srgbClr val="FF0000"/>
                </a:solidFill>
              </a:rPr>
              <a:t>- You cannot enter transactions for the book while Depreciation is running. </a:t>
            </a:r>
          </a:p>
          <a:p>
            <a:r>
              <a:rPr lang="en-US" sz="1400" dirty="0">
                <a:solidFill>
                  <a:srgbClr val="FF0000"/>
                </a:solidFill>
              </a:rPr>
              <a:t>- You cannot enter transactions for the book while the Periods Closed. </a:t>
            </a:r>
          </a:p>
          <a:p>
            <a:pPr marL="285750" indent="-285750">
              <a:buFontTx/>
              <a:buChar char="-"/>
            </a:pPr>
            <a:r>
              <a:rPr lang="en-US" sz="1400" dirty="0">
                <a:solidFill>
                  <a:srgbClr val="FF0000"/>
                </a:solidFill>
              </a:rPr>
              <a:t>Oracle Assets automatically Closes Period and Opens next Period for the book after calculating Depreciation and Close Period.</a:t>
            </a:r>
          </a:p>
        </p:txBody>
      </p:sp>
      <p:sp>
        <p:nvSpPr>
          <p:cNvPr id="23" name="object 4">
            <a:extLst>
              <a:ext uri="{FF2B5EF4-FFF2-40B4-BE49-F238E27FC236}">
                <a16:creationId xmlns:a16="http://schemas.microsoft.com/office/drawing/2014/main" xmlns="" id="{3844963F-FDFC-251F-9DA9-49B4E08DF1CE}"/>
              </a:ext>
            </a:extLst>
          </p:cNvPr>
          <p:cNvSpPr txBox="1"/>
          <p:nvPr/>
        </p:nvSpPr>
        <p:spPr>
          <a:xfrm>
            <a:off x="4085605" y="3026735"/>
            <a:ext cx="3828185" cy="114296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1600" dirty="0">
                <a:solidFill>
                  <a:srgbClr val="FF0000"/>
                </a:solidFill>
              </a:rPr>
              <a:t>*To the depreciation just check this box </a:t>
            </a:r>
          </a:p>
          <a:p>
            <a:pPr marL="11206"/>
            <a:endParaRPr lang="en-US" sz="1100" dirty="0"/>
          </a:p>
          <a:p>
            <a:pPr marL="11206"/>
            <a:r>
              <a:rPr lang="en-US" dirty="0"/>
              <a:t>.</a:t>
            </a:r>
          </a:p>
          <a:p>
            <a:pPr marL="11206"/>
            <a:endParaRPr lang="en-US" sz="1600" dirty="0"/>
          </a:p>
        </p:txBody>
      </p:sp>
      <p:cxnSp>
        <p:nvCxnSpPr>
          <p:cNvPr id="25" name="Straight Arrow Connector 24">
            <a:extLst>
              <a:ext uri="{FF2B5EF4-FFF2-40B4-BE49-F238E27FC236}">
                <a16:creationId xmlns:a16="http://schemas.microsoft.com/office/drawing/2014/main" xmlns="" id="{178DE5F4-16AC-F4AB-814D-380CAD9D1E0E}"/>
              </a:ext>
            </a:extLst>
          </p:cNvPr>
          <p:cNvCxnSpPr>
            <a:cxnSpLocks/>
          </p:cNvCxnSpPr>
          <p:nvPr/>
        </p:nvCxnSpPr>
        <p:spPr>
          <a:xfrm flipH="1" flipV="1">
            <a:off x="3352941" y="2662286"/>
            <a:ext cx="732664" cy="5000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38352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265470" y="390396"/>
            <a:ext cx="11135033" cy="2305457"/>
          </a:xfrm>
          <a:prstGeom prst="rect">
            <a:avLst/>
          </a:prstGeom>
        </p:spPr>
        <p:txBody>
          <a:bodyPr vert="horz" wrap="square" lIns="0" tIns="11766" rIns="0" bIns="0" rtlCol="0">
            <a:spAutoFit/>
          </a:bodyPr>
          <a:lstStyle/>
          <a:p>
            <a:pPr>
              <a:spcBef>
                <a:spcPts val="13"/>
              </a:spcBef>
            </a:pPr>
            <a:endParaRPr lang="en-US" sz="927" dirty="0">
              <a:latin typeface="Calibri"/>
              <a:cs typeface="Calibri"/>
            </a:endParaRPr>
          </a:p>
          <a:p>
            <a:pPr>
              <a:spcBef>
                <a:spcPts val="13"/>
              </a:spcBef>
            </a:pPr>
            <a:endParaRPr sz="927" dirty="0">
              <a:latin typeface="Calibri"/>
              <a:cs typeface="Calibri"/>
            </a:endParaRPr>
          </a:p>
          <a:p>
            <a:pPr marL="94134"/>
            <a:r>
              <a:rPr lang="en-US" dirty="0"/>
              <a:t>You can transfer assets in two ways: first, using the Asset Workbench and make it manually , and second, through Mass Transfers.</a:t>
            </a:r>
          </a:p>
          <a:p>
            <a:pPr marL="94134"/>
            <a:endParaRPr lang="en-US" sz="1050" dirty="0"/>
          </a:p>
          <a:p>
            <a:pPr marL="94134"/>
            <a:r>
              <a:rPr lang="en-US" sz="1800" b="1" i="0" u="none" strike="noStrike" baseline="0" dirty="0">
                <a:solidFill>
                  <a:srgbClr val="000000"/>
                </a:solidFill>
                <a:latin typeface="Trebuchet MS" panose="020B0603020202020204" pitchFamily="34" charset="0"/>
              </a:rPr>
              <a:t>Mass Transfers</a:t>
            </a:r>
          </a:p>
          <a:p>
            <a:pPr marL="94134"/>
            <a:endParaRPr lang="en-US" sz="1200" dirty="0"/>
          </a:p>
          <a:p>
            <a:pPr marL="94134"/>
            <a:r>
              <a:rPr dirty="0"/>
              <a:t>Use this form to transfer a group of assets between general ledger expense accounts, employees, and locations.</a:t>
            </a:r>
          </a:p>
          <a:p>
            <a:pPr>
              <a:lnSpc>
                <a:spcPct val="100000"/>
              </a:lnSpc>
            </a:pPr>
            <a:endParaRPr dirty="0"/>
          </a:p>
          <a:p>
            <a:pPr>
              <a:spcBef>
                <a:spcPts val="4"/>
              </a:spcBef>
              <a:buFont typeface="Calibri"/>
              <a:buAutoNum type="arabicPeriod"/>
            </a:pPr>
            <a:endParaRPr dirty="0"/>
          </a:p>
        </p:txBody>
      </p:sp>
      <p:sp>
        <p:nvSpPr>
          <p:cNvPr id="5" name="object 4">
            <a:extLst>
              <a:ext uri="{FF2B5EF4-FFF2-40B4-BE49-F238E27FC236}">
                <a16:creationId xmlns:a16="http://schemas.microsoft.com/office/drawing/2014/main" xmlns="" id="{63B92D80-9D8E-AA63-F968-75C494C25A30}"/>
              </a:ext>
            </a:extLst>
          </p:cNvPr>
          <p:cNvSpPr txBox="1"/>
          <p:nvPr/>
        </p:nvSpPr>
        <p:spPr>
          <a:xfrm>
            <a:off x="117986" y="27140"/>
            <a:ext cx="3864077" cy="481240"/>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2- Asset Transfers.</a:t>
            </a:r>
          </a:p>
        </p:txBody>
      </p:sp>
      <p:sp>
        <p:nvSpPr>
          <p:cNvPr id="6" name="object 2">
            <a:extLst>
              <a:ext uri="{FF2B5EF4-FFF2-40B4-BE49-F238E27FC236}">
                <a16:creationId xmlns:a16="http://schemas.microsoft.com/office/drawing/2014/main" xmlns="" id="{9D1AB5ED-7AF9-CB0F-C903-7CB1D5C80393}"/>
              </a:ext>
            </a:extLst>
          </p:cNvPr>
          <p:cNvSpPr txBox="1"/>
          <p:nvPr/>
        </p:nvSpPr>
        <p:spPr>
          <a:xfrm>
            <a:off x="265470" y="2284505"/>
            <a:ext cx="6592531"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Choose Mass Transactions &gt; Transfers from the Navigator window.</a:t>
            </a:r>
          </a:p>
          <a:p>
            <a:pPr marL="11206">
              <a:spcBef>
                <a:spcPts val="93"/>
              </a:spcBef>
            </a:pPr>
            <a:endParaRPr lang="en-US" sz="1400" spc="-4" dirty="0">
              <a:solidFill>
                <a:srgbClr val="FF0000"/>
              </a:solidFill>
              <a:latin typeface="Calibri"/>
              <a:cs typeface="Calibri"/>
            </a:endParaRPr>
          </a:p>
        </p:txBody>
      </p:sp>
      <p:pic>
        <p:nvPicPr>
          <p:cNvPr id="7" name="object 3"/>
          <p:cNvPicPr/>
          <p:nvPr/>
        </p:nvPicPr>
        <p:blipFill>
          <a:blip r:embed="rId2" cstate="print"/>
          <a:srcRect r="16934"/>
          <a:stretch/>
        </p:blipFill>
        <p:spPr>
          <a:xfrm>
            <a:off x="265470" y="2607362"/>
            <a:ext cx="3716593" cy="3277248"/>
          </a:xfrm>
          <a:prstGeom prst="rect">
            <a:avLst/>
          </a:prstGeom>
        </p:spPr>
      </p:pic>
      <p:sp>
        <p:nvSpPr>
          <p:cNvPr id="10" name="object 2">
            <a:extLst>
              <a:ext uri="{FF2B5EF4-FFF2-40B4-BE49-F238E27FC236}">
                <a16:creationId xmlns:a16="http://schemas.microsoft.com/office/drawing/2014/main" xmlns="" id="{7AC93515-2C32-ABEC-9769-D3D8C3F306D7}"/>
              </a:ext>
            </a:extLst>
          </p:cNvPr>
          <p:cNvSpPr txBox="1"/>
          <p:nvPr/>
        </p:nvSpPr>
        <p:spPr>
          <a:xfrm>
            <a:off x="6318970" y="2316091"/>
            <a:ext cx="5524958"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Choose the corporate depreciation Book for the assets you want to transfer</a:t>
            </a:r>
            <a:r>
              <a:rPr lang="en-US" sz="1400" dirty="0">
                <a:solidFill>
                  <a:srgbClr val="FF0000"/>
                </a:solidFill>
              </a:rPr>
              <a:t> and Enter one or more selection criteria .</a:t>
            </a:r>
            <a:endParaRPr lang="en-US" sz="1400" spc="-4" dirty="0">
              <a:solidFill>
                <a:srgbClr val="FF0000"/>
              </a:solidFill>
              <a:latin typeface="Calibri"/>
              <a:cs typeface="Calibri"/>
            </a:endParaRPr>
          </a:p>
          <a:p>
            <a:pPr marL="11206">
              <a:spcBef>
                <a:spcPts val="93"/>
              </a:spcBef>
            </a:pPr>
            <a:endParaRPr lang="en-US" sz="1400" spc="-4" dirty="0">
              <a:solidFill>
                <a:srgbClr val="FF0000"/>
              </a:solidFill>
              <a:latin typeface="Calibri"/>
              <a:cs typeface="Calibri"/>
            </a:endParaRPr>
          </a:p>
        </p:txBody>
      </p:sp>
      <p:sp>
        <p:nvSpPr>
          <p:cNvPr id="12" name="object 2">
            <a:extLst>
              <a:ext uri="{FF2B5EF4-FFF2-40B4-BE49-F238E27FC236}">
                <a16:creationId xmlns:a16="http://schemas.microsoft.com/office/drawing/2014/main" xmlns="" id="{54CC831C-161D-6760-B77C-36C3BD0D99E0}"/>
              </a:ext>
            </a:extLst>
          </p:cNvPr>
          <p:cNvSpPr txBox="1"/>
          <p:nvPr/>
        </p:nvSpPr>
        <p:spPr>
          <a:xfrm>
            <a:off x="2630127" y="6159824"/>
            <a:ext cx="820993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 Choose Preview to run the Mass Transfers Preview report. Use this report to preview the expected effects of  the Mass Transfer before you perform it. If necessary, update the definition and run the preview report again.</a:t>
            </a:r>
          </a:p>
          <a:p>
            <a:pPr marL="11206">
              <a:spcBef>
                <a:spcPts val="93"/>
              </a:spcBef>
            </a:pPr>
            <a:endParaRPr lang="en-US" sz="1400" spc="-4" dirty="0">
              <a:solidFill>
                <a:srgbClr val="FF0000"/>
              </a:solidFill>
              <a:latin typeface="Calibri"/>
              <a:cs typeface="Calibri"/>
            </a:endParaRPr>
          </a:p>
        </p:txBody>
      </p:sp>
      <p:pic>
        <p:nvPicPr>
          <p:cNvPr id="13" name="object 3"/>
          <p:cNvPicPr/>
          <p:nvPr/>
        </p:nvPicPr>
        <p:blipFill>
          <a:blip r:embed="rId3" cstate="print"/>
          <a:stretch>
            <a:fillRect/>
          </a:stretch>
        </p:blipFill>
        <p:spPr>
          <a:xfrm>
            <a:off x="6318970" y="2971067"/>
            <a:ext cx="4963546" cy="2840691"/>
          </a:xfrm>
          <a:prstGeom prst="rect">
            <a:avLst/>
          </a:prstGeom>
        </p:spPr>
      </p:pic>
    </p:spTree>
    <p:extLst>
      <p:ext uri="{BB962C8B-B14F-4D97-AF65-F5344CB8AC3E}">
        <p14:creationId xmlns:p14="http://schemas.microsoft.com/office/powerpoint/2010/main" val="32577627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3"/>
          <p:cNvPicPr/>
          <p:nvPr/>
        </p:nvPicPr>
        <p:blipFill>
          <a:blip r:embed="rId2" cstate="print"/>
          <a:stretch>
            <a:fillRect/>
          </a:stretch>
        </p:blipFill>
        <p:spPr>
          <a:xfrm>
            <a:off x="6096000" y="537882"/>
            <a:ext cx="4303056" cy="2891118"/>
          </a:xfrm>
          <a:prstGeom prst="rect">
            <a:avLst/>
          </a:prstGeom>
        </p:spPr>
      </p:pic>
      <p:pic>
        <p:nvPicPr>
          <p:cNvPr id="11" name="object 3"/>
          <p:cNvPicPr/>
          <p:nvPr/>
        </p:nvPicPr>
        <p:blipFill>
          <a:blip r:embed="rId3" cstate="print"/>
          <a:stretch>
            <a:fillRect/>
          </a:stretch>
        </p:blipFill>
        <p:spPr>
          <a:xfrm>
            <a:off x="203050" y="495930"/>
            <a:ext cx="4641118" cy="2933070"/>
          </a:xfrm>
          <a:prstGeom prst="rect">
            <a:avLst/>
          </a:prstGeom>
        </p:spPr>
      </p:pic>
      <p:pic>
        <p:nvPicPr>
          <p:cNvPr id="13" name="object 3"/>
          <p:cNvPicPr/>
          <p:nvPr/>
        </p:nvPicPr>
        <p:blipFill>
          <a:blip r:embed="rId4" cstate="print"/>
          <a:stretch>
            <a:fillRect/>
          </a:stretch>
        </p:blipFill>
        <p:spPr>
          <a:xfrm>
            <a:off x="4509309" y="3748395"/>
            <a:ext cx="4303057" cy="2723029"/>
          </a:xfrm>
          <a:prstGeom prst="rect">
            <a:avLst/>
          </a:prstGeom>
        </p:spPr>
      </p:pic>
      <p:sp>
        <p:nvSpPr>
          <p:cNvPr id="4" name="object 2">
            <a:extLst>
              <a:ext uri="{FF2B5EF4-FFF2-40B4-BE49-F238E27FC236}">
                <a16:creationId xmlns:a16="http://schemas.microsoft.com/office/drawing/2014/main" xmlns="" id="{48FD27E4-0835-4603-76F9-330DF9155993}"/>
              </a:ext>
            </a:extLst>
          </p:cNvPr>
          <p:cNvSpPr txBox="1"/>
          <p:nvPr/>
        </p:nvSpPr>
        <p:spPr>
          <a:xfrm>
            <a:off x="234819"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View -&gt; Requests -&gt; Find .</a:t>
            </a:r>
          </a:p>
          <a:p>
            <a:pPr marL="11206">
              <a:spcBef>
                <a:spcPts val="93"/>
              </a:spcBef>
            </a:pPr>
            <a:endParaRPr lang="en-US" sz="1400" spc="-4" dirty="0">
              <a:solidFill>
                <a:srgbClr val="FF0000"/>
              </a:solidFill>
              <a:latin typeface="Calibri"/>
              <a:cs typeface="Calibri"/>
            </a:endParaRPr>
          </a:p>
        </p:txBody>
      </p:sp>
      <p:sp>
        <p:nvSpPr>
          <p:cNvPr id="5" name="object 2">
            <a:extLst>
              <a:ext uri="{FF2B5EF4-FFF2-40B4-BE49-F238E27FC236}">
                <a16:creationId xmlns:a16="http://schemas.microsoft.com/office/drawing/2014/main" xmlns="" id="{AAC72F01-46C2-58F4-C8AA-E58E305E0C68}"/>
              </a:ext>
            </a:extLst>
          </p:cNvPr>
          <p:cNvSpPr txBox="1"/>
          <p:nvPr/>
        </p:nvSpPr>
        <p:spPr>
          <a:xfrm>
            <a:off x="6095494" y="226919"/>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Click on View Output .</a:t>
            </a:r>
          </a:p>
          <a:p>
            <a:pPr marL="11206">
              <a:spcBef>
                <a:spcPts val="93"/>
              </a:spcBef>
            </a:pPr>
            <a:endParaRPr lang="en-US" sz="1400" spc="-4" dirty="0">
              <a:solidFill>
                <a:srgbClr val="FF0000"/>
              </a:solidFill>
              <a:latin typeface="Calibri"/>
              <a:cs typeface="Calibri"/>
            </a:endParaRPr>
          </a:p>
        </p:txBody>
      </p:sp>
    </p:spTree>
    <p:extLst>
      <p:ext uri="{BB962C8B-B14F-4D97-AF65-F5344CB8AC3E}">
        <p14:creationId xmlns:p14="http://schemas.microsoft.com/office/powerpoint/2010/main" val="185648212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2434" y="816088"/>
            <a:ext cx="3882013" cy="3016660"/>
          </a:xfrm>
          <a:prstGeom prst="rect">
            <a:avLst/>
          </a:prstGeom>
        </p:spPr>
      </p:pic>
      <p:pic>
        <p:nvPicPr>
          <p:cNvPr id="5" name="object 3"/>
          <p:cNvPicPr/>
          <p:nvPr/>
        </p:nvPicPr>
        <p:blipFill>
          <a:blip r:embed="rId3" cstate="print"/>
          <a:stretch>
            <a:fillRect/>
          </a:stretch>
        </p:blipFill>
        <p:spPr>
          <a:xfrm>
            <a:off x="8473602" y="806339"/>
            <a:ext cx="3571379" cy="3016660"/>
          </a:xfrm>
          <a:prstGeom prst="rect">
            <a:avLst/>
          </a:prstGeom>
        </p:spPr>
      </p:pic>
      <p:sp>
        <p:nvSpPr>
          <p:cNvPr id="6" name="object 2"/>
          <p:cNvSpPr txBox="1"/>
          <p:nvPr/>
        </p:nvSpPr>
        <p:spPr>
          <a:xfrm>
            <a:off x="6025564" y="2184424"/>
            <a:ext cx="5793441" cy="201367"/>
          </a:xfrm>
          <a:prstGeom prst="rect">
            <a:avLst/>
          </a:prstGeom>
        </p:spPr>
        <p:txBody>
          <a:bodyPr vert="horz" wrap="square" lIns="0" tIns="11206" rIns="0" bIns="0" rtlCol="0">
            <a:spAutoFit/>
          </a:bodyPr>
          <a:lstStyle/>
          <a:p>
            <a:pPr marL="11206">
              <a:spcBef>
                <a:spcPts val="88"/>
              </a:spcBef>
            </a:pPr>
            <a:endParaRPr sz="1235" dirty="0">
              <a:latin typeface="Calibri"/>
              <a:cs typeface="Calibri"/>
            </a:endParaRPr>
          </a:p>
        </p:txBody>
      </p:sp>
      <p:pic>
        <p:nvPicPr>
          <p:cNvPr id="7" name="object 3"/>
          <p:cNvPicPr/>
          <p:nvPr/>
        </p:nvPicPr>
        <p:blipFill>
          <a:blip r:embed="rId4" cstate="print"/>
          <a:srcRect r="2435" b="4682"/>
          <a:stretch/>
        </p:blipFill>
        <p:spPr>
          <a:xfrm>
            <a:off x="147018" y="4124669"/>
            <a:ext cx="3902858" cy="2619031"/>
          </a:xfrm>
          <a:prstGeom prst="rect">
            <a:avLst/>
          </a:prstGeom>
        </p:spPr>
      </p:pic>
      <p:pic>
        <p:nvPicPr>
          <p:cNvPr id="9" name="object 3"/>
          <p:cNvPicPr/>
          <p:nvPr/>
        </p:nvPicPr>
        <p:blipFill>
          <a:blip r:embed="rId5" cstate="print"/>
          <a:srcRect r="2822"/>
          <a:stretch/>
        </p:blipFill>
        <p:spPr>
          <a:xfrm>
            <a:off x="4287206" y="4124670"/>
            <a:ext cx="4034118" cy="2619030"/>
          </a:xfrm>
          <a:prstGeom prst="rect">
            <a:avLst/>
          </a:prstGeom>
        </p:spPr>
      </p:pic>
      <p:pic>
        <p:nvPicPr>
          <p:cNvPr id="10" name="object 3"/>
          <p:cNvPicPr/>
          <p:nvPr/>
        </p:nvPicPr>
        <p:blipFill>
          <a:blip r:embed="rId6" cstate="print"/>
          <a:srcRect r="4687" b="7488"/>
          <a:stretch/>
        </p:blipFill>
        <p:spPr>
          <a:xfrm>
            <a:off x="8499982" y="4095637"/>
            <a:ext cx="3545000" cy="2636081"/>
          </a:xfrm>
          <a:prstGeom prst="rect">
            <a:avLst/>
          </a:prstGeom>
        </p:spPr>
      </p:pic>
      <p:sp>
        <p:nvSpPr>
          <p:cNvPr id="13" name="object 4">
            <a:extLst>
              <a:ext uri="{FF2B5EF4-FFF2-40B4-BE49-F238E27FC236}">
                <a16:creationId xmlns:a16="http://schemas.microsoft.com/office/drawing/2014/main" xmlns="" id="{34AA6834-0E3E-338D-871A-CC9F9F9FB104}"/>
              </a:ext>
            </a:extLst>
          </p:cNvPr>
          <p:cNvSpPr txBox="1"/>
          <p:nvPr/>
        </p:nvSpPr>
        <p:spPr>
          <a:xfrm>
            <a:off x="100747" y="-143843"/>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3- Asset Adjustments.</a:t>
            </a:r>
            <a:endParaRPr lang="en-US" sz="1200" b="1" dirty="0"/>
          </a:p>
          <a:p>
            <a:pPr marL="11206"/>
            <a:endParaRPr lang="en-US" sz="1600" dirty="0"/>
          </a:p>
        </p:txBody>
      </p:sp>
      <p:sp>
        <p:nvSpPr>
          <p:cNvPr id="15" name="object 2">
            <a:extLst>
              <a:ext uri="{FF2B5EF4-FFF2-40B4-BE49-F238E27FC236}">
                <a16:creationId xmlns:a16="http://schemas.microsoft.com/office/drawing/2014/main" xmlns="" id="{7909D7B9-FC92-39F1-0BA3-AA9CDFD95D53}"/>
              </a:ext>
            </a:extLst>
          </p:cNvPr>
          <p:cNvSpPr txBox="1"/>
          <p:nvPr/>
        </p:nvSpPr>
        <p:spPr>
          <a:xfrm>
            <a:off x="4287206" y="474890"/>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  Assets -&gt; Asset Workbench .</a:t>
            </a:r>
          </a:p>
          <a:p>
            <a:pPr marL="11206">
              <a:spcBef>
                <a:spcPts val="93"/>
              </a:spcBef>
            </a:pPr>
            <a:endParaRPr lang="en-US" sz="1400" spc="-4" dirty="0">
              <a:solidFill>
                <a:srgbClr val="FF0000"/>
              </a:solidFill>
              <a:latin typeface="Calibri"/>
              <a:cs typeface="Calibri"/>
            </a:endParaRPr>
          </a:p>
        </p:txBody>
      </p:sp>
      <p:sp>
        <p:nvSpPr>
          <p:cNvPr id="16" name="object 2">
            <a:extLst>
              <a:ext uri="{FF2B5EF4-FFF2-40B4-BE49-F238E27FC236}">
                <a16:creationId xmlns:a16="http://schemas.microsoft.com/office/drawing/2014/main" xmlns="" id="{9F218BF6-CA43-8FD4-DBCB-3CBF5673CA16}"/>
              </a:ext>
            </a:extLst>
          </p:cNvPr>
          <p:cNvSpPr txBox="1"/>
          <p:nvPr/>
        </p:nvSpPr>
        <p:spPr>
          <a:xfrm>
            <a:off x="8380216" y="219887"/>
            <a:ext cx="3973977" cy="671036"/>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2-  Select The book you want Then find the required asset by asset number then click on find.</a:t>
            </a:r>
          </a:p>
          <a:p>
            <a:pPr marL="11206">
              <a:spcBef>
                <a:spcPts val="93"/>
              </a:spcBef>
            </a:pPr>
            <a:endParaRPr lang="en-US" sz="1400" spc="-4" dirty="0">
              <a:solidFill>
                <a:srgbClr val="FF0000"/>
              </a:solidFill>
              <a:latin typeface="Calibri"/>
              <a:cs typeface="Calibri"/>
            </a:endParaRPr>
          </a:p>
        </p:txBody>
      </p:sp>
      <p:sp>
        <p:nvSpPr>
          <p:cNvPr id="17" name="object 2">
            <a:extLst>
              <a:ext uri="{FF2B5EF4-FFF2-40B4-BE49-F238E27FC236}">
                <a16:creationId xmlns:a16="http://schemas.microsoft.com/office/drawing/2014/main" xmlns="" id="{EC27EB5E-26F5-911D-B8BF-EC1549A37652}"/>
              </a:ext>
            </a:extLst>
          </p:cNvPr>
          <p:cNvSpPr txBox="1"/>
          <p:nvPr/>
        </p:nvSpPr>
        <p:spPr>
          <a:xfrm>
            <a:off x="147018" y="3896873"/>
            <a:ext cx="3523052"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3-  Click  on Assignments </a:t>
            </a:r>
          </a:p>
          <a:p>
            <a:pPr marL="11206">
              <a:spcBef>
                <a:spcPts val="93"/>
              </a:spcBef>
            </a:pPr>
            <a:endParaRPr lang="en-US" sz="1400" spc="-4" dirty="0">
              <a:solidFill>
                <a:srgbClr val="FF0000"/>
              </a:solidFill>
              <a:latin typeface="Calibri"/>
              <a:cs typeface="Calibri"/>
            </a:endParaRPr>
          </a:p>
        </p:txBody>
      </p:sp>
      <p:sp>
        <p:nvSpPr>
          <p:cNvPr id="18" name="object 2">
            <a:extLst>
              <a:ext uri="{FF2B5EF4-FFF2-40B4-BE49-F238E27FC236}">
                <a16:creationId xmlns:a16="http://schemas.microsoft.com/office/drawing/2014/main" xmlns="" id="{0D1123BA-8C19-65F3-B62E-3C9B377FD7FE}"/>
              </a:ext>
            </a:extLst>
          </p:cNvPr>
          <p:cNvSpPr txBox="1"/>
          <p:nvPr/>
        </p:nvSpPr>
        <p:spPr>
          <a:xfrm>
            <a:off x="4287206" y="3872905"/>
            <a:ext cx="5524958" cy="455592"/>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4-  change the asset`s location Then click on Done.</a:t>
            </a:r>
          </a:p>
          <a:p>
            <a:pPr marL="11206">
              <a:spcBef>
                <a:spcPts val="93"/>
              </a:spcBef>
            </a:pPr>
            <a:endParaRPr lang="en-US" sz="1400" spc="-4" dirty="0">
              <a:solidFill>
                <a:srgbClr val="FF0000"/>
              </a:solidFill>
              <a:latin typeface="Calibri"/>
              <a:cs typeface="Calibri"/>
            </a:endParaRPr>
          </a:p>
        </p:txBody>
      </p:sp>
      <p:sp>
        <p:nvSpPr>
          <p:cNvPr id="20" name="TextBox 19">
            <a:extLst>
              <a:ext uri="{FF2B5EF4-FFF2-40B4-BE49-F238E27FC236}">
                <a16:creationId xmlns:a16="http://schemas.microsoft.com/office/drawing/2014/main" xmlns="" id="{C1948907-E3EB-76D4-90B7-EA5A4826843B}"/>
              </a:ext>
            </a:extLst>
          </p:cNvPr>
          <p:cNvSpPr txBox="1"/>
          <p:nvPr/>
        </p:nvSpPr>
        <p:spPr>
          <a:xfrm>
            <a:off x="8922284" y="3824282"/>
            <a:ext cx="7698658" cy="307777"/>
          </a:xfrm>
          <a:prstGeom prst="rect">
            <a:avLst/>
          </a:prstGeom>
          <a:noFill/>
        </p:spPr>
        <p:txBody>
          <a:bodyPr wrap="square">
            <a:spAutoFit/>
          </a:bodyPr>
          <a:lstStyle/>
          <a:p>
            <a:pPr marL="11206">
              <a:spcBef>
                <a:spcPts val="88"/>
              </a:spcBef>
            </a:pPr>
            <a:r>
              <a:rPr lang="en-US" sz="1400" dirty="0">
                <a:solidFill>
                  <a:srgbClr val="FF0000"/>
                </a:solidFill>
                <a:latin typeface="Calibri"/>
                <a:cs typeface="Calibri"/>
              </a:rPr>
              <a:t>Asset`s</a:t>
            </a:r>
            <a:r>
              <a:rPr lang="en-US" sz="1400" spc="-13" dirty="0">
                <a:solidFill>
                  <a:srgbClr val="FF0000"/>
                </a:solidFill>
                <a:latin typeface="Calibri"/>
                <a:cs typeface="Calibri"/>
              </a:rPr>
              <a:t> </a:t>
            </a:r>
            <a:r>
              <a:rPr lang="en-US" sz="1400" spc="-4" dirty="0">
                <a:solidFill>
                  <a:srgbClr val="FF0000"/>
                </a:solidFill>
                <a:latin typeface="Calibri"/>
                <a:cs typeface="Calibri"/>
              </a:rPr>
              <a:t>location has been</a:t>
            </a:r>
            <a:r>
              <a:rPr lang="en-US" sz="1400" dirty="0">
                <a:solidFill>
                  <a:srgbClr val="FF0000"/>
                </a:solidFill>
                <a:latin typeface="Calibri"/>
                <a:cs typeface="Calibri"/>
              </a:rPr>
              <a:t> </a:t>
            </a:r>
            <a:r>
              <a:rPr lang="en-US" sz="1400" spc="-4" dirty="0">
                <a:solidFill>
                  <a:srgbClr val="FF0000"/>
                </a:solidFill>
                <a:latin typeface="Calibri"/>
                <a:cs typeface="Calibri"/>
              </a:rPr>
              <a:t>modified.</a:t>
            </a:r>
            <a:endParaRPr lang="en-US" sz="1400" dirty="0">
              <a:solidFill>
                <a:srgbClr val="FF0000"/>
              </a:solidFill>
              <a:latin typeface="Calibri"/>
              <a:cs typeface="Calibri"/>
            </a:endParaRPr>
          </a:p>
        </p:txBody>
      </p:sp>
      <p:sp>
        <p:nvSpPr>
          <p:cNvPr id="4" name="object 2">
            <a:extLst>
              <a:ext uri="{FF2B5EF4-FFF2-40B4-BE49-F238E27FC236}">
                <a16:creationId xmlns:a16="http://schemas.microsoft.com/office/drawing/2014/main" xmlns="" id="{099CA675-4B70-B722-3366-51F4BD33F3DA}"/>
              </a:ext>
            </a:extLst>
          </p:cNvPr>
          <p:cNvSpPr txBox="1"/>
          <p:nvPr/>
        </p:nvSpPr>
        <p:spPr>
          <a:xfrm>
            <a:off x="119796" y="579916"/>
            <a:ext cx="4148360" cy="2950582"/>
          </a:xfrm>
          <a:prstGeom prst="rect">
            <a:avLst/>
          </a:prstGeom>
        </p:spPr>
        <p:txBody>
          <a:bodyPr vert="horz" wrap="square" lIns="0" tIns="11206" rIns="0" bIns="0" rtlCol="0">
            <a:spAutoFit/>
          </a:bodyPr>
          <a:lstStyle/>
          <a:p>
            <a:pPr marL="11206">
              <a:spcBef>
                <a:spcPts val="88"/>
              </a:spcBef>
            </a:pPr>
            <a:r>
              <a:rPr lang="en-US" dirty="0">
                <a:latin typeface="Segoe UI Light (Body)"/>
                <a:cs typeface="Calibri"/>
              </a:rPr>
              <a:t>To make asset adjustments:-</a:t>
            </a:r>
          </a:p>
          <a:p>
            <a:pPr marL="11206">
              <a:spcBef>
                <a:spcPts val="88"/>
              </a:spcBef>
            </a:pPr>
            <a:endParaRPr lang="en-US" sz="800" dirty="0">
              <a:latin typeface="Segoe UI Light (Body)"/>
              <a:cs typeface="Calibri"/>
            </a:endParaRPr>
          </a:p>
          <a:p>
            <a:pPr marL="11206">
              <a:spcBef>
                <a:spcPts val="88"/>
              </a:spcBef>
            </a:pPr>
            <a:r>
              <a:rPr lang="en-US" dirty="0">
                <a:latin typeface="Segoe UI Light (Body)"/>
                <a:cs typeface="Calibri"/>
              </a:rPr>
              <a:t>1. Select the Asset: Find the asset you want to adjust.</a:t>
            </a:r>
          </a:p>
          <a:p>
            <a:pPr marL="11206">
              <a:spcBef>
                <a:spcPts val="88"/>
              </a:spcBef>
            </a:pPr>
            <a:r>
              <a:rPr lang="en-US" dirty="0">
                <a:latin typeface="Segoe UI Light (Body)"/>
                <a:cs typeface="Calibri"/>
              </a:rPr>
              <a:t>2. Choose Adjustment Type: Decide on the type of adjustment (e.g., cost or useful life any other details could be adjusted).</a:t>
            </a:r>
          </a:p>
          <a:p>
            <a:pPr marL="11206">
              <a:spcBef>
                <a:spcPts val="88"/>
              </a:spcBef>
            </a:pPr>
            <a:r>
              <a:rPr lang="en-US" dirty="0">
                <a:latin typeface="Segoe UI Light (Body)"/>
                <a:cs typeface="Calibri"/>
              </a:rPr>
              <a:t>3. Enter Details.</a:t>
            </a:r>
          </a:p>
          <a:p>
            <a:pPr marL="11206">
              <a:spcBef>
                <a:spcPts val="88"/>
              </a:spcBef>
            </a:pPr>
            <a:r>
              <a:rPr lang="en-US" dirty="0">
                <a:latin typeface="Segoe UI Light (Body)"/>
                <a:cs typeface="Calibri"/>
              </a:rPr>
              <a:t>4. Review and Save: Check the information for accuracy and save the changes.</a:t>
            </a:r>
          </a:p>
          <a:p>
            <a:pPr marL="11206">
              <a:spcBef>
                <a:spcPts val="88"/>
              </a:spcBef>
            </a:pPr>
            <a:endParaRPr sz="1600" dirty="0">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object 4">
            <a:extLst>
              <a:ext uri="{FF2B5EF4-FFF2-40B4-BE49-F238E27FC236}">
                <a16:creationId xmlns:a16="http://schemas.microsoft.com/office/drawing/2014/main" xmlns="" id="{1C0F4930-C5CF-19A8-17A8-B5422A4D1D58}"/>
              </a:ext>
            </a:extLst>
          </p:cNvPr>
          <p:cNvSpPr txBox="1"/>
          <p:nvPr/>
        </p:nvSpPr>
        <p:spPr>
          <a:xfrm>
            <a:off x="57205" y="-144311"/>
            <a:ext cx="3864077" cy="727461"/>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11206"/>
            <a:r>
              <a:rPr lang="en-US" sz="2000" b="1" dirty="0"/>
              <a:t>4- Asset Inquiry and Reporting.</a:t>
            </a:r>
            <a:endParaRPr lang="en-US" sz="1200" b="1" dirty="0"/>
          </a:p>
          <a:p>
            <a:pPr marL="11206"/>
            <a:endParaRPr lang="en-US" sz="1600" dirty="0"/>
          </a:p>
        </p:txBody>
      </p:sp>
      <p:sp>
        <p:nvSpPr>
          <p:cNvPr id="3" name="object 4">
            <a:extLst>
              <a:ext uri="{FF2B5EF4-FFF2-40B4-BE49-F238E27FC236}">
                <a16:creationId xmlns:a16="http://schemas.microsoft.com/office/drawing/2014/main" xmlns="" id="{BA173B01-49AF-0059-5359-66EB770941CB}"/>
              </a:ext>
            </a:extLst>
          </p:cNvPr>
          <p:cNvSpPr txBox="1"/>
          <p:nvPr/>
        </p:nvSpPr>
        <p:spPr>
          <a:xfrm>
            <a:off x="187929" y="205953"/>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Use the inquiry tool to review depreciation details for specific assets.</a:t>
            </a:r>
          </a:p>
          <a:p>
            <a:pPr marL="11206"/>
            <a:endParaRPr lang="en-US" sz="1600" dirty="0"/>
          </a:p>
        </p:txBody>
      </p:sp>
      <p:pic>
        <p:nvPicPr>
          <p:cNvPr id="5" name="Picture 4">
            <a:extLst>
              <a:ext uri="{FF2B5EF4-FFF2-40B4-BE49-F238E27FC236}">
                <a16:creationId xmlns:a16="http://schemas.microsoft.com/office/drawing/2014/main" xmlns="" id="{AFDBA9BA-96D7-0D28-1FE4-34D2F08D06E5}"/>
              </a:ext>
            </a:extLst>
          </p:cNvPr>
          <p:cNvPicPr>
            <a:picLocks noChangeAspect="1"/>
          </p:cNvPicPr>
          <p:nvPr/>
        </p:nvPicPr>
        <p:blipFill>
          <a:blip r:embed="rId2"/>
          <a:stretch>
            <a:fillRect/>
          </a:stretch>
        </p:blipFill>
        <p:spPr>
          <a:xfrm>
            <a:off x="6599329" y="871859"/>
            <a:ext cx="5217886" cy="2915348"/>
          </a:xfrm>
          <a:prstGeom prst="rect">
            <a:avLst/>
          </a:prstGeom>
        </p:spPr>
      </p:pic>
      <p:sp>
        <p:nvSpPr>
          <p:cNvPr id="8" name="Subtitle 2">
            <a:extLst>
              <a:ext uri="{FF2B5EF4-FFF2-40B4-BE49-F238E27FC236}">
                <a16:creationId xmlns:a16="http://schemas.microsoft.com/office/drawing/2014/main" xmlns="" id="{9035F885-30FF-1EB0-9EE5-94B4B06ADA3A}"/>
              </a:ext>
            </a:extLst>
          </p:cNvPr>
          <p:cNvSpPr txBox="1">
            <a:spLocks/>
          </p:cNvSpPr>
          <p:nvPr/>
        </p:nvSpPr>
        <p:spPr>
          <a:xfrm>
            <a:off x="68166" y="692757"/>
            <a:ext cx="3033030" cy="419685"/>
          </a:xfrm>
          <a:prstGeom prst="rect">
            <a:avLst/>
          </a:prstGeom>
        </p:spPr>
        <p:txBody>
          <a:bodyPr vert="horz" lIns="91440" tIns="91440" rIns="91440" bIns="9144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Inquiry -&gt; Financial Information.</a:t>
            </a:r>
            <a:endParaRPr lang="el-GR" sz="1600" cap="none" dirty="0">
              <a:solidFill>
                <a:srgbClr val="FF0000"/>
              </a:solidFill>
            </a:endParaRPr>
          </a:p>
        </p:txBody>
      </p:sp>
      <p:pic>
        <p:nvPicPr>
          <p:cNvPr id="9" name="Picture 8">
            <a:extLst>
              <a:ext uri="{FF2B5EF4-FFF2-40B4-BE49-F238E27FC236}">
                <a16:creationId xmlns:a16="http://schemas.microsoft.com/office/drawing/2014/main" xmlns="" id="{AFE39FC2-6D2A-2986-2494-4E73BE0C9617}"/>
              </a:ext>
            </a:extLst>
          </p:cNvPr>
          <p:cNvPicPr>
            <a:picLocks noChangeAspect="1"/>
          </p:cNvPicPr>
          <p:nvPr/>
        </p:nvPicPr>
        <p:blipFill>
          <a:blip r:embed="rId3"/>
          <a:stretch>
            <a:fillRect/>
          </a:stretch>
        </p:blipFill>
        <p:spPr>
          <a:xfrm>
            <a:off x="133480" y="1035905"/>
            <a:ext cx="4162749" cy="2568775"/>
          </a:xfrm>
          <a:prstGeom prst="rect">
            <a:avLst/>
          </a:prstGeom>
        </p:spPr>
      </p:pic>
      <p:sp>
        <p:nvSpPr>
          <p:cNvPr id="12" name="Subtitle 2">
            <a:extLst>
              <a:ext uri="{FF2B5EF4-FFF2-40B4-BE49-F238E27FC236}">
                <a16:creationId xmlns:a16="http://schemas.microsoft.com/office/drawing/2014/main" xmlns="" id="{E27427C4-5477-471B-D56B-FC33B2F0A598}"/>
              </a:ext>
            </a:extLst>
          </p:cNvPr>
          <p:cNvSpPr txBox="1">
            <a:spLocks/>
          </p:cNvSpPr>
          <p:nvPr/>
        </p:nvSpPr>
        <p:spPr>
          <a:xfrm>
            <a:off x="6486967" y="513655"/>
            <a:ext cx="4638233"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Book then click on Find .</a:t>
            </a:r>
            <a:endParaRPr lang="el-GR" sz="1600" cap="none" dirty="0">
              <a:solidFill>
                <a:srgbClr val="FF0000"/>
              </a:solidFill>
            </a:endParaRPr>
          </a:p>
        </p:txBody>
      </p:sp>
      <p:pic>
        <p:nvPicPr>
          <p:cNvPr id="13" name="Picture 12">
            <a:extLst>
              <a:ext uri="{FF2B5EF4-FFF2-40B4-BE49-F238E27FC236}">
                <a16:creationId xmlns:a16="http://schemas.microsoft.com/office/drawing/2014/main" xmlns="" id="{ED9A5D6E-D0C9-38C1-4989-2C3DC86F5800}"/>
              </a:ext>
            </a:extLst>
          </p:cNvPr>
          <p:cNvPicPr>
            <a:picLocks noChangeAspect="1"/>
          </p:cNvPicPr>
          <p:nvPr/>
        </p:nvPicPr>
        <p:blipFill>
          <a:blip r:embed="rId4"/>
          <a:stretch>
            <a:fillRect/>
          </a:stretch>
        </p:blipFill>
        <p:spPr>
          <a:xfrm>
            <a:off x="725714" y="4005946"/>
            <a:ext cx="5094189" cy="2735942"/>
          </a:xfrm>
          <a:prstGeom prst="rect">
            <a:avLst/>
          </a:prstGeom>
        </p:spPr>
      </p:pic>
      <p:sp>
        <p:nvSpPr>
          <p:cNvPr id="14" name="Subtitle 2">
            <a:extLst>
              <a:ext uri="{FF2B5EF4-FFF2-40B4-BE49-F238E27FC236}">
                <a16:creationId xmlns:a16="http://schemas.microsoft.com/office/drawing/2014/main" xmlns="" id="{93DA62FC-A451-EC15-5B4A-411F32B7190C}"/>
              </a:ext>
            </a:extLst>
          </p:cNvPr>
          <p:cNvSpPr txBox="1">
            <a:spLocks/>
          </p:cNvSpPr>
          <p:nvPr/>
        </p:nvSpPr>
        <p:spPr>
          <a:xfrm>
            <a:off x="644967" y="3743665"/>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3- Select the asset you want to inquire about, then click on "Books.".</a:t>
            </a:r>
            <a:endParaRPr lang="el-GR" sz="1600" cap="none" dirty="0">
              <a:solidFill>
                <a:srgbClr val="FF0000"/>
              </a:solidFill>
            </a:endParaRPr>
          </a:p>
        </p:txBody>
      </p:sp>
      <p:pic>
        <p:nvPicPr>
          <p:cNvPr id="15" name="Picture 14">
            <a:extLst>
              <a:ext uri="{FF2B5EF4-FFF2-40B4-BE49-F238E27FC236}">
                <a16:creationId xmlns:a16="http://schemas.microsoft.com/office/drawing/2014/main" xmlns="" id="{10976037-DD74-EBD4-C2F7-77F25BF1A97C}"/>
              </a:ext>
            </a:extLst>
          </p:cNvPr>
          <p:cNvPicPr>
            <a:picLocks noChangeAspect="1"/>
          </p:cNvPicPr>
          <p:nvPr/>
        </p:nvPicPr>
        <p:blipFill>
          <a:blip r:embed="rId5"/>
          <a:stretch>
            <a:fillRect/>
          </a:stretch>
        </p:blipFill>
        <p:spPr>
          <a:xfrm>
            <a:off x="6096000" y="3891345"/>
            <a:ext cx="5943600" cy="2915348"/>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xmlns="" id="{CAC75DFC-2143-C6D7-DEA8-3E96006A0874}"/>
              </a:ext>
            </a:extLst>
          </p:cNvPr>
          <p:cNvSpPr txBox="1"/>
          <p:nvPr/>
        </p:nvSpPr>
        <p:spPr>
          <a:xfrm>
            <a:off x="-2" y="-112536"/>
            <a:ext cx="8344459" cy="665906"/>
          </a:xfrm>
          <a:prstGeom prst="rect">
            <a:avLst/>
          </a:prstGeom>
        </p:spPr>
        <p:txBody>
          <a:bodyPr vert="horz" wrap="square" lIns="0" tIns="11766" rIns="0" bIns="0" rtlCol="0">
            <a:spAutoFit/>
          </a:bodyPr>
          <a:lstStyle/>
          <a:p>
            <a:pPr>
              <a:lnSpc>
                <a:spcPct val="100000"/>
              </a:lnSpc>
            </a:pPr>
            <a:endParaRPr sz="1050" dirty="0">
              <a:latin typeface="Calibri"/>
              <a:cs typeface="Calibri"/>
            </a:endParaRPr>
          </a:p>
          <a:p>
            <a:pPr marL="296956" indent="-285750">
              <a:buFont typeface="Wingdings" panose="05000000000000000000" pitchFamily="2" charset="2"/>
              <a:buChar char="v"/>
            </a:pPr>
            <a:r>
              <a:rPr lang="en-US" sz="1600" dirty="0"/>
              <a:t>Run reports on Depreciation , Transfers  and  Adjustments . </a:t>
            </a:r>
          </a:p>
          <a:p>
            <a:pPr marL="11206"/>
            <a:endParaRPr lang="en-US" sz="1600" dirty="0"/>
          </a:p>
        </p:txBody>
      </p:sp>
      <p:pic>
        <p:nvPicPr>
          <p:cNvPr id="5" name="Picture 4">
            <a:extLst>
              <a:ext uri="{FF2B5EF4-FFF2-40B4-BE49-F238E27FC236}">
                <a16:creationId xmlns:a16="http://schemas.microsoft.com/office/drawing/2014/main" xmlns="" id="{D3265419-EC44-E245-B12D-C55C9CD0B506}"/>
              </a:ext>
            </a:extLst>
          </p:cNvPr>
          <p:cNvPicPr>
            <a:picLocks noChangeAspect="1"/>
          </p:cNvPicPr>
          <p:nvPr/>
        </p:nvPicPr>
        <p:blipFill>
          <a:blip r:embed="rId2"/>
          <a:stretch>
            <a:fillRect/>
          </a:stretch>
        </p:blipFill>
        <p:spPr>
          <a:xfrm>
            <a:off x="3905252" y="966470"/>
            <a:ext cx="4629150" cy="2703939"/>
          </a:xfrm>
          <a:prstGeom prst="rect">
            <a:avLst/>
          </a:prstGeom>
        </p:spPr>
      </p:pic>
      <p:pic>
        <p:nvPicPr>
          <p:cNvPr id="6" name="Picture 5">
            <a:extLst>
              <a:ext uri="{FF2B5EF4-FFF2-40B4-BE49-F238E27FC236}">
                <a16:creationId xmlns:a16="http://schemas.microsoft.com/office/drawing/2014/main" xmlns="" id="{20CEBA34-BF57-5E0B-7A8F-822A84E5198F}"/>
              </a:ext>
            </a:extLst>
          </p:cNvPr>
          <p:cNvPicPr>
            <a:picLocks noChangeAspect="1"/>
          </p:cNvPicPr>
          <p:nvPr/>
        </p:nvPicPr>
        <p:blipFill>
          <a:blip r:embed="rId3"/>
          <a:stretch>
            <a:fillRect/>
          </a:stretch>
        </p:blipFill>
        <p:spPr>
          <a:xfrm>
            <a:off x="209550" y="1019660"/>
            <a:ext cx="3448050" cy="2703939"/>
          </a:xfrm>
          <a:prstGeom prst="rect">
            <a:avLst/>
          </a:prstGeom>
        </p:spPr>
      </p:pic>
      <p:pic>
        <p:nvPicPr>
          <p:cNvPr id="7" name="Picture 6">
            <a:extLst>
              <a:ext uri="{FF2B5EF4-FFF2-40B4-BE49-F238E27FC236}">
                <a16:creationId xmlns:a16="http://schemas.microsoft.com/office/drawing/2014/main" xmlns="" id="{D155AABA-F612-DC1D-E885-D4866F307581}"/>
              </a:ext>
            </a:extLst>
          </p:cNvPr>
          <p:cNvPicPr>
            <a:picLocks noChangeAspect="1"/>
          </p:cNvPicPr>
          <p:nvPr/>
        </p:nvPicPr>
        <p:blipFill>
          <a:blip r:embed="rId4"/>
          <a:stretch>
            <a:fillRect/>
          </a:stretch>
        </p:blipFill>
        <p:spPr>
          <a:xfrm>
            <a:off x="8743950" y="953770"/>
            <a:ext cx="3448050" cy="2703939"/>
          </a:xfrm>
          <a:prstGeom prst="rect">
            <a:avLst/>
          </a:prstGeom>
        </p:spPr>
      </p:pic>
      <p:pic>
        <p:nvPicPr>
          <p:cNvPr id="8" name="Picture 7">
            <a:extLst>
              <a:ext uri="{FF2B5EF4-FFF2-40B4-BE49-F238E27FC236}">
                <a16:creationId xmlns:a16="http://schemas.microsoft.com/office/drawing/2014/main" xmlns="" id="{DFDAEF9E-5002-95B0-E687-CFDFD6D7782F}"/>
              </a:ext>
            </a:extLst>
          </p:cNvPr>
          <p:cNvPicPr>
            <a:picLocks noChangeAspect="1"/>
          </p:cNvPicPr>
          <p:nvPr/>
        </p:nvPicPr>
        <p:blipFill>
          <a:blip r:embed="rId5"/>
          <a:stretch>
            <a:fillRect/>
          </a:stretch>
        </p:blipFill>
        <p:spPr>
          <a:xfrm>
            <a:off x="209550" y="3982611"/>
            <a:ext cx="3629025" cy="2703939"/>
          </a:xfrm>
          <a:prstGeom prst="rect">
            <a:avLst/>
          </a:prstGeom>
        </p:spPr>
      </p:pic>
      <p:pic>
        <p:nvPicPr>
          <p:cNvPr id="9" name="Picture 8">
            <a:extLst>
              <a:ext uri="{FF2B5EF4-FFF2-40B4-BE49-F238E27FC236}">
                <a16:creationId xmlns:a16="http://schemas.microsoft.com/office/drawing/2014/main" xmlns="" id="{696016BB-D879-BA73-EB3E-27FA1F737816}"/>
              </a:ext>
            </a:extLst>
          </p:cNvPr>
          <p:cNvPicPr>
            <a:picLocks noChangeAspect="1"/>
          </p:cNvPicPr>
          <p:nvPr/>
        </p:nvPicPr>
        <p:blipFill>
          <a:blip r:embed="rId6"/>
          <a:srcRect b="20514"/>
          <a:stretch/>
        </p:blipFill>
        <p:spPr>
          <a:xfrm>
            <a:off x="4219573" y="3982611"/>
            <a:ext cx="7762877" cy="2875389"/>
          </a:xfrm>
          <a:prstGeom prst="rect">
            <a:avLst/>
          </a:prstGeom>
        </p:spPr>
      </p:pic>
      <p:sp>
        <p:nvSpPr>
          <p:cNvPr id="10" name="object 4">
            <a:extLst>
              <a:ext uri="{FF2B5EF4-FFF2-40B4-BE49-F238E27FC236}">
                <a16:creationId xmlns:a16="http://schemas.microsoft.com/office/drawing/2014/main" xmlns="" id="{867F479F-490E-1CA9-1AF9-A020BE75E033}"/>
              </a:ext>
            </a:extLst>
          </p:cNvPr>
          <p:cNvSpPr txBox="1"/>
          <p:nvPr/>
        </p:nvSpPr>
        <p:spPr>
          <a:xfrm>
            <a:off x="-3" y="353831"/>
            <a:ext cx="8344459" cy="242713"/>
          </a:xfrm>
          <a:prstGeom prst="rect">
            <a:avLst/>
          </a:prstGeom>
        </p:spPr>
        <p:txBody>
          <a:bodyPr vert="horz" wrap="square" lIns="0" tIns="11766" rIns="0" bIns="0" rtlCol="0">
            <a:spAutoFit/>
          </a:bodyPr>
          <a:lstStyle/>
          <a:p>
            <a:pPr marL="11206"/>
            <a:r>
              <a:rPr lang="en-US" sz="1500" b="1" u="sng" dirty="0">
                <a:latin typeface="Calibri"/>
                <a:cs typeface="Calibri"/>
              </a:rPr>
              <a:t>- </a:t>
            </a:r>
            <a:r>
              <a:rPr lang="en-US" sz="1500" b="1" u="sng" dirty="0"/>
              <a:t>Run reports on Depreciation (Form 4562 – Depreciation and Amortization Report) .</a:t>
            </a:r>
          </a:p>
        </p:txBody>
      </p:sp>
      <p:sp>
        <p:nvSpPr>
          <p:cNvPr id="3" name="Subtitle 2">
            <a:extLst>
              <a:ext uri="{FF2B5EF4-FFF2-40B4-BE49-F238E27FC236}">
                <a16:creationId xmlns:a16="http://schemas.microsoft.com/office/drawing/2014/main" xmlns="" id="{4A11BD30-38D0-2DE0-F41F-DAE0B3F7CDF6}"/>
              </a:ext>
            </a:extLst>
          </p:cNvPr>
          <p:cNvSpPr txBox="1">
            <a:spLocks/>
          </p:cNvSpPr>
          <p:nvPr/>
        </p:nvSpPr>
        <p:spPr>
          <a:xfrm>
            <a:off x="78010" y="69507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4" name="Subtitle 2">
            <a:extLst>
              <a:ext uri="{FF2B5EF4-FFF2-40B4-BE49-F238E27FC236}">
                <a16:creationId xmlns:a16="http://schemas.microsoft.com/office/drawing/2014/main" xmlns="" id="{2E4F3C37-1901-24A0-2DE0-1205E864AD74}"/>
              </a:ext>
            </a:extLst>
          </p:cNvPr>
          <p:cNvSpPr txBox="1">
            <a:spLocks/>
          </p:cNvSpPr>
          <p:nvPr/>
        </p:nvSpPr>
        <p:spPr>
          <a:xfrm>
            <a:off x="3846734" y="705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1" name="Subtitle 2">
            <a:extLst>
              <a:ext uri="{FF2B5EF4-FFF2-40B4-BE49-F238E27FC236}">
                <a16:creationId xmlns:a16="http://schemas.microsoft.com/office/drawing/2014/main" xmlns="" id="{E178B1B1-63C7-8633-07F3-62CF0EFDDC6D}"/>
              </a:ext>
            </a:extLst>
          </p:cNvPr>
          <p:cNvSpPr txBox="1">
            <a:spLocks/>
          </p:cNvSpPr>
          <p:nvPr/>
        </p:nvSpPr>
        <p:spPr>
          <a:xfrm>
            <a:off x="8668911" y="6379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2" name="Subtitle 2">
            <a:extLst>
              <a:ext uri="{FF2B5EF4-FFF2-40B4-BE49-F238E27FC236}">
                <a16:creationId xmlns:a16="http://schemas.microsoft.com/office/drawing/2014/main" xmlns="" id="{F9F51CE4-E69E-0C1E-545B-3E5C513A0DBF}"/>
              </a:ext>
            </a:extLst>
          </p:cNvPr>
          <p:cNvSpPr txBox="1">
            <a:spLocks/>
          </p:cNvSpPr>
          <p:nvPr/>
        </p:nvSpPr>
        <p:spPr>
          <a:xfrm>
            <a:off x="209550" y="3709187"/>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403776071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7BF5C9F5-A7A0-49A0-7332-A0E59205D55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xmlns="" id="{A8BF44C4-B449-7E5B-94E1-90392B6DF1C9}"/>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xmlns="" id="{2F194BA7-616C-1785-E450-86A500EF6321}"/>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xmlns="" id="{3D64B0AB-C0D4-D048-9EC4-DBC94520965A}"/>
              </a:ext>
            </a:extLst>
          </p:cNvPr>
          <p:cNvSpPr txBox="1"/>
          <p:nvPr/>
        </p:nvSpPr>
        <p:spPr>
          <a:xfrm>
            <a:off x="47343" y="85988"/>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Transfers (Asset Transfers Report) .</a:t>
            </a:r>
          </a:p>
        </p:txBody>
      </p:sp>
      <p:pic>
        <p:nvPicPr>
          <p:cNvPr id="4" name="Picture 3">
            <a:extLst>
              <a:ext uri="{FF2B5EF4-FFF2-40B4-BE49-F238E27FC236}">
                <a16:creationId xmlns:a16="http://schemas.microsoft.com/office/drawing/2014/main" xmlns="" id="{DCBD9579-1CEC-5379-58CF-66CD8A83E2A1}"/>
              </a:ext>
            </a:extLst>
          </p:cNvPr>
          <p:cNvPicPr>
            <a:picLocks noChangeAspect="1"/>
          </p:cNvPicPr>
          <p:nvPr/>
        </p:nvPicPr>
        <p:blipFill>
          <a:blip r:embed="rId4"/>
          <a:stretch>
            <a:fillRect/>
          </a:stretch>
        </p:blipFill>
        <p:spPr>
          <a:xfrm>
            <a:off x="3838575" y="826768"/>
            <a:ext cx="4695827" cy="2640233"/>
          </a:xfrm>
          <a:prstGeom prst="rect">
            <a:avLst/>
          </a:prstGeom>
        </p:spPr>
      </p:pic>
      <p:pic>
        <p:nvPicPr>
          <p:cNvPr id="11" name="Picture 10">
            <a:extLst>
              <a:ext uri="{FF2B5EF4-FFF2-40B4-BE49-F238E27FC236}">
                <a16:creationId xmlns:a16="http://schemas.microsoft.com/office/drawing/2014/main" xmlns="" id="{2AE23404-65CB-E0C7-22EE-57344100F717}"/>
              </a:ext>
            </a:extLst>
          </p:cNvPr>
          <p:cNvPicPr>
            <a:picLocks noChangeAspect="1"/>
          </p:cNvPicPr>
          <p:nvPr/>
        </p:nvPicPr>
        <p:blipFill>
          <a:blip r:embed="rId5"/>
          <a:stretch>
            <a:fillRect/>
          </a:stretch>
        </p:blipFill>
        <p:spPr>
          <a:xfrm>
            <a:off x="209550" y="3971477"/>
            <a:ext cx="3629025" cy="2792122"/>
          </a:xfrm>
          <a:prstGeom prst="rect">
            <a:avLst/>
          </a:prstGeom>
        </p:spPr>
      </p:pic>
      <p:pic>
        <p:nvPicPr>
          <p:cNvPr id="12" name="Picture 11">
            <a:extLst>
              <a:ext uri="{FF2B5EF4-FFF2-40B4-BE49-F238E27FC236}">
                <a16:creationId xmlns:a16="http://schemas.microsoft.com/office/drawing/2014/main" xmlns="" id="{DBA22919-440E-F783-8D38-76A9D3EDB5F5}"/>
              </a:ext>
            </a:extLst>
          </p:cNvPr>
          <p:cNvPicPr>
            <a:picLocks noChangeAspect="1"/>
          </p:cNvPicPr>
          <p:nvPr/>
        </p:nvPicPr>
        <p:blipFill>
          <a:blip r:embed="rId6"/>
          <a:stretch>
            <a:fillRect/>
          </a:stretch>
        </p:blipFill>
        <p:spPr>
          <a:xfrm>
            <a:off x="4762500" y="3977936"/>
            <a:ext cx="5943600" cy="2460964"/>
          </a:xfrm>
          <a:prstGeom prst="rect">
            <a:avLst/>
          </a:prstGeom>
        </p:spPr>
      </p:pic>
      <p:sp>
        <p:nvSpPr>
          <p:cNvPr id="2" name="Subtitle 2">
            <a:extLst>
              <a:ext uri="{FF2B5EF4-FFF2-40B4-BE49-F238E27FC236}">
                <a16:creationId xmlns:a16="http://schemas.microsoft.com/office/drawing/2014/main" xmlns="" id="{59A7E34A-DC53-725F-3E9E-DE37DAD9815A}"/>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5" name="Subtitle 2">
            <a:extLst>
              <a:ext uri="{FF2B5EF4-FFF2-40B4-BE49-F238E27FC236}">
                <a16:creationId xmlns:a16="http://schemas.microsoft.com/office/drawing/2014/main" xmlns="" id="{4BB6B9D1-446F-8DD0-EC73-468C8E04C8FC}"/>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8" name="Subtitle 2">
            <a:extLst>
              <a:ext uri="{FF2B5EF4-FFF2-40B4-BE49-F238E27FC236}">
                <a16:creationId xmlns:a16="http://schemas.microsoft.com/office/drawing/2014/main" xmlns="" id="{72C44BC0-9C77-BF21-9A15-776368BE318B}"/>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9" name="Subtitle 2">
            <a:extLst>
              <a:ext uri="{FF2B5EF4-FFF2-40B4-BE49-F238E27FC236}">
                <a16:creationId xmlns:a16="http://schemas.microsoft.com/office/drawing/2014/main" xmlns="" id="{9C9B1A25-2C40-A4CB-7B81-43DDF06407C9}"/>
              </a:ext>
            </a:extLst>
          </p:cNvPr>
          <p:cNvSpPr txBox="1">
            <a:spLocks/>
          </p:cNvSpPr>
          <p:nvPr/>
        </p:nvSpPr>
        <p:spPr>
          <a:xfrm>
            <a:off x="150558" y="367969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16224775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4EF10E1E-8003-3BBA-2092-49C0888A7DE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xmlns="" id="{5D5A2E40-6963-F8E6-3D3A-1A40976F895B}"/>
              </a:ext>
            </a:extLst>
          </p:cNvPr>
          <p:cNvPicPr>
            <a:picLocks noChangeAspect="1"/>
          </p:cNvPicPr>
          <p:nvPr/>
        </p:nvPicPr>
        <p:blipFill>
          <a:blip r:embed="rId2"/>
          <a:stretch>
            <a:fillRect/>
          </a:stretch>
        </p:blipFill>
        <p:spPr>
          <a:xfrm>
            <a:off x="209550" y="826771"/>
            <a:ext cx="3448050" cy="2703939"/>
          </a:xfrm>
          <a:prstGeom prst="rect">
            <a:avLst/>
          </a:prstGeom>
        </p:spPr>
      </p:pic>
      <p:pic>
        <p:nvPicPr>
          <p:cNvPr id="7" name="Picture 6">
            <a:extLst>
              <a:ext uri="{FF2B5EF4-FFF2-40B4-BE49-F238E27FC236}">
                <a16:creationId xmlns:a16="http://schemas.microsoft.com/office/drawing/2014/main" xmlns="" id="{74EA415D-47E6-5641-C660-4BAFDE4B201D}"/>
              </a:ext>
            </a:extLst>
          </p:cNvPr>
          <p:cNvPicPr>
            <a:picLocks noChangeAspect="1"/>
          </p:cNvPicPr>
          <p:nvPr/>
        </p:nvPicPr>
        <p:blipFill>
          <a:blip r:embed="rId3"/>
          <a:stretch>
            <a:fillRect/>
          </a:stretch>
        </p:blipFill>
        <p:spPr>
          <a:xfrm>
            <a:off x="8743950" y="826770"/>
            <a:ext cx="3448050" cy="2703939"/>
          </a:xfrm>
          <a:prstGeom prst="rect">
            <a:avLst/>
          </a:prstGeom>
        </p:spPr>
      </p:pic>
      <p:sp>
        <p:nvSpPr>
          <p:cNvPr id="3" name="object 4">
            <a:extLst>
              <a:ext uri="{FF2B5EF4-FFF2-40B4-BE49-F238E27FC236}">
                <a16:creationId xmlns:a16="http://schemas.microsoft.com/office/drawing/2014/main" xmlns="" id="{A3FC2152-92A3-73B0-37BF-147BC66D9317}"/>
              </a:ext>
            </a:extLst>
          </p:cNvPr>
          <p:cNvSpPr txBox="1"/>
          <p:nvPr/>
        </p:nvSpPr>
        <p:spPr>
          <a:xfrm>
            <a:off x="95250" y="55535"/>
            <a:ext cx="8344459" cy="288880"/>
          </a:xfrm>
          <a:prstGeom prst="rect">
            <a:avLst/>
          </a:prstGeom>
        </p:spPr>
        <p:txBody>
          <a:bodyPr vert="horz" wrap="square" lIns="0" tIns="11766" rIns="0" bIns="0" rtlCol="0">
            <a:spAutoFit/>
          </a:bodyPr>
          <a:lstStyle/>
          <a:p>
            <a:pPr marL="11206"/>
            <a:r>
              <a:rPr lang="en-US" b="1" u="sng" dirty="0">
                <a:latin typeface="Calibri"/>
                <a:cs typeface="Calibri"/>
              </a:rPr>
              <a:t>- </a:t>
            </a:r>
            <a:r>
              <a:rPr lang="en-US" b="1" u="sng" dirty="0"/>
              <a:t>Run reports on Adjustments (Financial Adjustments Report) .</a:t>
            </a:r>
          </a:p>
        </p:txBody>
      </p:sp>
      <p:pic>
        <p:nvPicPr>
          <p:cNvPr id="2" name="Picture 1">
            <a:extLst>
              <a:ext uri="{FF2B5EF4-FFF2-40B4-BE49-F238E27FC236}">
                <a16:creationId xmlns:a16="http://schemas.microsoft.com/office/drawing/2014/main" xmlns="" id="{1C88C58B-A19C-52E5-EFCE-0EE7A3258581}"/>
              </a:ext>
            </a:extLst>
          </p:cNvPr>
          <p:cNvPicPr>
            <a:picLocks noChangeAspect="1"/>
          </p:cNvPicPr>
          <p:nvPr/>
        </p:nvPicPr>
        <p:blipFill>
          <a:blip r:embed="rId4"/>
          <a:stretch>
            <a:fillRect/>
          </a:stretch>
        </p:blipFill>
        <p:spPr>
          <a:xfrm>
            <a:off x="3838574" y="826770"/>
            <a:ext cx="4695827" cy="2703939"/>
          </a:xfrm>
          <a:prstGeom prst="rect">
            <a:avLst/>
          </a:prstGeom>
        </p:spPr>
      </p:pic>
      <p:pic>
        <p:nvPicPr>
          <p:cNvPr id="5" name="Picture 4">
            <a:extLst>
              <a:ext uri="{FF2B5EF4-FFF2-40B4-BE49-F238E27FC236}">
                <a16:creationId xmlns:a16="http://schemas.microsoft.com/office/drawing/2014/main" xmlns="" id="{78F56C2E-5958-336B-AC4D-E136D03DCE1D}"/>
              </a:ext>
            </a:extLst>
          </p:cNvPr>
          <p:cNvPicPr>
            <a:picLocks noChangeAspect="1"/>
          </p:cNvPicPr>
          <p:nvPr/>
        </p:nvPicPr>
        <p:blipFill>
          <a:blip r:embed="rId5"/>
          <a:stretch>
            <a:fillRect/>
          </a:stretch>
        </p:blipFill>
        <p:spPr>
          <a:xfrm>
            <a:off x="209550" y="3874769"/>
            <a:ext cx="3981450" cy="2703939"/>
          </a:xfrm>
          <a:prstGeom prst="rect">
            <a:avLst/>
          </a:prstGeom>
        </p:spPr>
      </p:pic>
      <p:pic>
        <p:nvPicPr>
          <p:cNvPr id="8" name="Picture 7">
            <a:extLst>
              <a:ext uri="{FF2B5EF4-FFF2-40B4-BE49-F238E27FC236}">
                <a16:creationId xmlns:a16="http://schemas.microsoft.com/office/drawing/2014/main" xmlns="" id="{E54C2027-FAAE-1C36-6BC4-5A284B108D59}"/>
              </a:ext>
            </a:extLst>
          </p:cNvPr>
          <p:cNvPicPr>
            <a:picLocks noChangeAspect="1"/>
          </p:cNvPicPr>
          <p:nvPr/>
        </p:nvPicPr>
        <p:blipFill>
          <a:blip r:embed="rId6"/>
          <a:stretch>
            <a:fillRect/>
          </a:stretch>
        </p:blipFill>
        <p:spPr>
          <a:xfrm>
            <a:off x="4524375" y="4078023"/>
            <a:ext cx="5943600" cy="2208478"/>
          </a:xfrm>
          <a:prstGeom prst="rect">
            <a:avLst/>
          </a:prstGeom>
        </p:spPr>
      </p:pic>
      <p:sp>
        <p:nvSpPr>
          <p:cNvPr id="4" name="Subtitle 2">
            <a:extLst>
              <a:ext uri="{FF2B5EF4-FFF2-40B4-BE49-F238E27FC236}">
                <a16:creationId xmlns:a16="http://schemas.microsoft.com/office/drawing/2014/main" xmlns="" id="{5CBE064E-5D5F-AAFA-C710-BAE1A9930C84}"/>
              </a:ext>
            </a:extLst>
          </p:cNvPr>
          <p:cNvSpPr txBox="1">
            <a:spLocks/>
          </p:cNvSpPr>
          <p:nvPr/>
        </p:nvSpPr>
        <p:spPr>
          <a:xfrm>
            <a:off x="119063" y="576296"/>
            <a:ext cx="3629024"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Other -&gt; Requests -&gt; Run -&gt;Single Request -&gt;ok.</a:t>
            </a:r>
            <a:endParaRPr lang="el-GR" sz="1600" cap="none" dirty="0">
              <a:solidFill>
                <a:srgbClr val="FF0000"/>
              </a:solidFill>
            </a:endParaRPr>
          </a:p>
        </p:txBody>
      </p:sp>
      <p:sp>
        <p:nvSpPr>
          <p:cNvPr id="9" name="Subtitle 2">
            <a:extLst>
              <a:ext uri="{FF2B5EF4-FFF2-40B4-BE49-F238E27FC236}">
                <a16:creationId xmlns:a16="http://schemas.microsoft.com/office/drawing/2014/main" xmlns="" id="{AE986B75-270B-D7CE-1442-5F33EE2127E3}"/>
              </a:ext>
            </a:extLst>
          </p:cNvPr>
          <p:cNvSpPr txBox="1">
            <a:spLocks/>
          </p:cNvSpPr>
          <p:nvPr/>
        </p:nvSpPr>
        <p:spPr>
          <a:xfrm>
            <a:off x="3846734" y="578770"/>
            <a:ext cx="4638233" cy="419685"/>
          </a:xfrm>
          <a:prstGeom prst="rect">
            <a:avLst/>
          </a:prstGeom>
        </p:spPr>
        <p:txBody>
          <a:bodyPr vert="horz" lIns="91440" tIns="91440" rIns="91440" bIns="9144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2- Select The Report name then fill the parameters then click on ok.</a:t>
            </a:r>
            <a:endParaRPr lang="el-GR" sz="1600" cap="none" dirty="0">
              <a:solidFill>
                <a:srgbClr val="FF0000"/>
              </a:solidFill>
            </a:endParaRPr>
          </a:p>
        </p:txBody>
      </p:sp>
      <p:sp>
        <p:nvSpPr>
          <p:cNvPr id="10" name="Subtitle 2">
            <a:extLst>
              <a:ext uri="{FF2B5EF4-FFF2-40B4-BE49-F238E27FC236}">
                <a16:creationId xmlns:a16="http://schemas.microsoft.com/office/drawing/2014/main" xmlns="" id="{CEE6C022-21BD-EBE6-41FB-2B29150DE97F}"/>
              </a:ext>
            </a:extLst>
          </p:cNvPr>
          <p:cNvSpPr txBox="1">
            <a:spLocks/>
          </p:cNvSpPr>
          <p:nvPr/>
        </p:nvSpPr>
        <p:spPr>
          <a:xfrm>
            <a:off x="8668911" y="549071"/>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3- From View -&gt; Requests -&gt;Find .</a:t>
            </a:r>
            <a:endParaRPr lang="el-GR" sz="1400" cap="none" dirty="0">
              <a:solidFill>
                <a:srgbClr val="FF0000"/>
              </a:solidFill>
            </a:endParaRPr>
          </a:p>
        </p:txBody>
      </p:sp>
      <p:sp>
        <p:nvSpPr>
          <p:cNvPr id="11" name="Subtitle 2">
            <a:extLst>
              <a:ext uri="{FF2B5EF4-FFF2-40B4-BE49-F238E27FC236}">
                <a16:creationId xmlns:a16="http://schemas.microsoft.com/office/drawing/2014/main" xmlns="" id="{389B33AB-6BC4-A840-5C38-57DD3528DD05}"/>
              </a:ext>
            </a:extLst>
          </p:cNvPr>
          <p:cNvSpPr txBox="1">
            <a:spLocks/>
          </p:cNvSpPr>
          <p:nvPr/>
        </p:nvSpPr>
        <p:spPr>
          <a:xfrm>
            <a:off x="144463" y="3594603"/>
            <a:ext cx="4638233" cy="483420"/>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cap="none" dirty="0">
                <a:solidFill>
                  <a:srgbClr val="FF0000"/>
                </a:solidFill>
              </a:rPr>
              <a:t>4- Select the repost  -&gt; View outputs  .</a:t>
            </a:r>
            <a:endParaRPr lang="el-GR" sz="1400" cap="none" dirty="0">
              <a:solidFill>
                <a:srgbClr val="FF0000"/>
              </a:solidFill>
            </a:endParaRPr>
          </a:p>
        </p:txBody>
      </p:sp>
    </p:spTree>
    <p:extLst>
      <p:ext uri="{BB962C8B-B14F-4D97-AF65-F5344CB8AC3E}">
        <p14:creationId xmlns:p14="http://schemas.microsoft.com/office/powerpoint/2010/main" val="354207966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5E5D2-66F3-511F-8C4A-0A82B435ABC1}"/>
              </a:ext>
            </a:extLst>
          </p:cNvPr>
          <p:cNvSpPr>
            <a:spLocks noGrp="1"/>
          </p:cNvSpPr>
          <p:nvPr>
            <p:ph type="title"/>
          </p:nvPr>
        </p:nvSpPr>
        <p:spPr/>
        <p:txBody>
          <a:bodyPr>
            <a:normAutofit/>
          </a:bodyPr>
          <a:lstStyle/>
          <a:p>
            <a:pPr algn="ctr"/>
            <a:r>
              <a:rPr lang="en-US" b="1" dirty="0"/>
              <a:t>List of Contents</a:t>
            </a:r>
          </a:p>
        </p:txBody>
      </p:sp>
      <p:sp>
        <p:nvSpPr>
          <p:cNvPr id="3" name="Content Placeholder 2">
            <a:extLst>
              <a:ext uri="{FF2B5EF4-FFF2-40B4-BE49-F238E27FC236}">
                <a16:creationId xmlns:a16="http://schemas.microsoft.com/office/drawing/2014/main" xmlns="" id="{036EE3D6-AB7A-D857-5403-F795675A1B6C}"/>
              </a:ext>
            </a:extLst>
          </p:cNvPr>
          <p:cNvSpPr>
            <a:spLocks noGrp="1"/>
          </p:cNvSpPr>
          <p:nvPr>
            <p:ph idx="1"/>
          </p:nvPr>
        </p:nvSpPr>
        <p:spPr>
          <a:xfrm>
            <a:off x="777240" y="2366968"/>
            <a:ext cx="7393366" cy="2124063"/>
          </a:xfrm>
        </p:spPr>
        <p:txBody>
          <a:bodyPr>
            <a:normAutofit/>
          </a:bodyPr>
          <a:lstStyle/>
          <a:p>
            <a:r>
              <a:rPr lang="en-US" dirty="0"/>
              <a:t>Asset Additions And Basic Management.</a:t>
            </a:r>
          </a:p>
          <a:p>
            <a:r>
              <a:rPr lang="en-US" dirty="0"/>
              <a:t>Asset Depreciation And Transactions.</a:t>
            </a:r>
          </a:p>
          <a:p>
            <a:r>
              <a:rPr lang="en-US" dirty="0"/>
              <a:t>Asset Retirement And Period Close.</a:t>
            </a:r>
          </a:p>
          <a:p>
            <a:pPr marL="0" indent="0">
              <a:buNone/>
            </a:pPr>
            <a:endParaRPr lang="en-US" dirty="0"/>
          </a:p>
        </p:txBody>
      </p:sp>
      <p:sp>
        <p:nvSpPr>
          <p:cNvPr id="7" name="Content Placeholder 2">
            <a:extLst>
              <a:ext uri="{FF2B5EF4-FFF2-40B4-BE49-F238E27FC236}">
                <a16:creationId xmlns:a16="http://schemas.microsoft.com/office/drawing/2014/main" xmlns="" id="{77D23340-C645-B672-2997-2627A594D445}"/>
              </a:ext>
            </a:extLst>
          </p:cNvPr>
          <p:cNvSpPr txBox="1">
            <a:spLocks/>
          </p:cNvSpPr>
          <p:nvPr/>
        </p:nvSpPr>
        <p:spPr>
          <a:xfrm>
            <a:off x="777240" y="5813519"/>
            <a:ext cx="7614592" cy="678721"/>
          </a:xfrm>
          <a:prstGeom prst="rect">
            <a:avLst/>
          </a:prstGeom>
          <a:noFill/>
          <a:ln>
            <a:noFill/>
          </a:ln>
        </p:spPr>
        <p:txBody>
          <a:bodyPr vert="horz" lIns="91440" tIns="45720" rIns="91440" bIns="45720" rtlCol="0" anchor="t" anchorCtr="0">
            <a:normAutofit/>
          </a:bodyPr>
          <a:lstStyle>
            <a:lvl1pPr marL="457200" indent="-457200" algn="l" defTabSz="914400" rtl="0" eaLnBrk="1" latinLnBrk="0" hangingPunct="1">
              <a:lnSpc>
                <a:spcPct val="90000"/>
              </a:lnSpc>
              <a:spcBef>
                <a:spcPts val="1000"/>
              </a:spcBef>
              <a:spcAft>
                <a:spcPts val="1800"/>
              </a:spcAft>
              <a:buFont typeface="+mj-lt"/>
              <a:buAutoNum type="arabicPeriod"/>
              <a:defRPr sz="2000" kern="1200">
                <a:solidFill>
                  <a:schemeClr val="accent4">
                    <a:lumMod val="75000"/>
                  </a:schemeClr>
                </a:solidFill>
                <a:latin typeface="+mn-lt"/>
                <a:ea typeface="+mn-ea"/>
                <a:cs typeface="+mn-cs"/>
              </a:defRPr>
            </a:lvl1pPr>
            <a:lvl2pPr marL="914400" indent="-457200" algn="l" defTabSz="914400" rtl="0" eaLnBrk="1" latinLnBrk="0" hangingPunct="1">
              <a:lnSpc>
                <a:spcPct val="90000"/>
              </a:lnSpc>
              <a:spcBef>
                <a:spcPts val="500"/>
              </a:spcBef>
              <a:buFont typeface="+mj-lt"/>
              <a:buAutoNum type="alphaLcPeriod"/>
              <a:defRPr sz="1800" kern="1200">
                <a:solidFill>
                  <a:schemeClr val="accent4">
                    <a:lumMod val="75000"/>
                  </a:schemeClr>
                </a:solidFill>
                <a:latin typeface="+mn-lt"/>
                <a:ea typeface="+mn-ea"/>
                <a:cs typeface="+mn-cs"/>
              </a:defRPr>
            </a:lvl2pPr>
            <a:lvl3pPr marL="1371600" indent="-457200" algn="l" defTabSz="914400" rtl="0" eaLnBrk="1" latinLnBrk="0" hangingPunct="1">
              <a:lnSpc>
                <a:spcPct val="90000"/>
              </a:lnSpc>
              <a:spcBef>
                <a:spcPts val="500"/>
              </a:spcBef>
              <a:buFont typeface="+mj-lt"/>
              <a:buAutoNum type="arabicParenR"/>
              <a:defRPr sz="1600" kern="1200">
                <a:solidFill>
                  <a:schemeClr val="accent4">
                    <a:lumMod val="75000"/>
                  </a:schemeClr>
                </a:solidFill>
                <a:latin typeface="+mn-lt"/>
                <a:ea typeface="+mn-ea"/>
                <a:cs typeface="+mn-cs"/>
              </a:defRPr>
            </a:lvl3pPr>
            <a:lvl4pPr marL="1828800" indent="-457200" algn="l" defTabSz="914400" rtl="0" eaLnBrk="1" latinLnBrk="0" hangingPunct="1">
              <a:lnSpc>
                <a:spcPct val="90000"/>
              </a:lnSpc>
              <a:spcBef>
                <a:spcPts val="500"/>
              </a:spcBef>
              <a:buFont typeface="+mj-lt"/>
              <a:buAutoNum type="alphaLcParenR"/>
              <a:defRPr sz="1400" kern="1200">
                <a:solidFill>
                  <a:schemeClr val="accent4">
                    <a:lumMod val="75000"/>
                  </a:schemeClr>
                </a:solidFill>
                <a:latin typeface="+mn-lt"/>
                <a:ea typeface="+mn-ea"/>
                <a:cs typeface="+mn-cs"/>
              </a:defRPr>
            </a:lvl4pPr>
            <a:lvl5pPr marL="2286000" indent="-457200" algn="l" defTabSz="914400" rtl="0" eaLnBrk="1" latinLnBrk="0" hangingPunct="1">
              <a:lnSpc>
                <a:spcPct val="90000"/>
              </a:lnSpc>
              <a:spcBef>
                <a:spcPts val="500"/>
              </a:spcBef>
              <a:buFont typeface="+mj-lt"/>
              <a:buAutoNum type="romanLcPeriod"/>
              <a:defRPr sz="14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solidFill>
                  <a:srgbClr val="FF0000"/>
                </a:solidFill>
              </a:rPr>
              <a:t>This is the material point that will be delivered in the presentation.</a:t>
            </a:r>
          </a:p>
        </p:txBody>
      </p:sp>
    </p:spTree>
    <p:extLst>
      <p:ext uri="{BB962C8B-B14F-4D97-AF65-F5344CB8AC3E}">
        <p14:creationId xmlns:p14="http://schemas.microsoft.com/office/powerpoint/2010/main" val="296099177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E34B08-2CD1-7286-9B0E-9174F2772FFE}"/>
              </a:ext>
            </a:extLst>
          </p:cNvPr>
          <p:cNvSpPr>
            <a:spLocks noGrp="1"/>
          </p:cNvSpPr>
          <p:nvPr>
            <p:ph type="ctrTitle"/>
          </p:nvPr>
        </p:nvSpPr>
        <p:spPr>
          <a:xfrm>
            <a:off x="280219" y="1952275"/>
            <a:ext cx="9144000" cy="853921"/>
          </a:xfrm>
        </p:spPr>
        <p:txBody>
          <a:bodyPr>
            <a:noAutofit/>
          </a:bodyPr>
          <a:lstStyle/>
          <a:p>
            <a:r>
              <a:rPr lang="en-US" sz="2000" b="1" dirty="0"/>
              <a:t>1-Assets Retirements.</a:t>
            </a:r>
          </a:p>
        </p:txBody>
      </p:sp>
      <p:sp>
        <p:nvSpPr>
          <p:cNvPr id="3" name="Subtitle 2">
            <a:extLst>
              <a:ext uri="{FF2B5EF4-FFF2-40B4-BE49-F238E27FC236}">
                <a16:creationId xmlns:a16="http://schemas.microsoft.com/office/drawing/2014/main" xmlns="" id="{562CD6BE-D0F9-3957-4691-D4755E45AC4C}"/>
              </a:ext>
            </a:extLst>
          </p:cNvPr>
          <p:cNvSpPr>
            <a:spLocks noGrp="1"/>
          </p:cNvSpPr>
          <p:nvPr>
            <p:ph type="subTitle" idx="1"/>
          </p:nvPr>
        </p:nvSpPr>
        <p:spPr>
          <a:xfrm>
            <a:off x="280219" y="2949677"/>
            <a:ext cx="11120284" cy="3008671"/>
          </a:xfrm>
        </p:spPr>
        <p:txBody>
          <a:bodyPr>
            <a:normAutofit/>
          </a:bodyPr>
          <a:lstStyle/>
          <a:p>
            <a:pPr algn="l"/>
            <a:r>
              <a:rPr lang="en-US" sz="1800" b="1" i="0" u="none" strike="noStrike" baseline="0" dirty="0">
                <a:latin typeface="Calibri-Bold"/>
              </a:rPr>
              <a:t>Key </a:t>
            </a:r>
            <a:r>
              <a:rPr lang="en-US" sz="1800" b="0" i="0" u="none" strike="noStrike" baseline="0" dirty="0">
                <a:latin typeface="Calibri" panose="020F0502020204030204" pitchFamily="34" charset="0"/>
              </a:rPr>
              <a:t>:-</a:t>
            </a:r>
          </a:p>
          <a:p>
            <a:pPr marL="285750" indent="-285750" algn="l">
              <a:buFont typeface="Arial" panose="020B0604020202020204" pitchFamily="34" charset="0"/>
              <a:buChar char="•"/>
            </a:pPr>
            <a:r>
              <a:rPr lang="en-US" sz="1800" b="1" i="0" u="none" strike="noStrike" baseline="0" dirty="0">
                <a:latin typeface="Calibri-Bold"/>
              </a:rPr>
              <a:t>Asset Retirements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baseline="0" dirty="0">
                <a:latin typeface="Calibri" panose="020F0502020204030204" pitchFamily="34" charset="0"/>
              </a:rPr>
              <a:t>- </a:t>
            </a:r>
            <a:r>
              <a:rPr lang="en-US" sz="1800" b="0" i="0" u="none" strike="noStrike" cap="none" baseline="0" dirty="0">
                <a:latin typeface="Calibri" panose="020F0502020204030204" pitchFamily="34" charset="0"/>
              </a:rPr>
              <a:t>Retire Assets Manually.</a:t>
            </a:r>
          </a:p>
          <a:p>
            <a:pPr algn="l"/>
            <a:r>
              <a:rPr lang="en-US" sz="1800" b="0" i="0" u="none" strike="noStrike" cap="none" baseline="0" dirty="0">
                <a:latin typeface="Calibri" panose="020F0502020204030204" pitchFamily="34" charset="0"/>
              </a:rPr>
              <a:t>- Post Retirement Entries And Review The Impact On The Financials.</a:t>
            </a:r>
          </a:p>
          <a:p>
            <a:pPr marL="285750" indent="-285750" algn="l">
              <a:buFont typeface="Arial" panose="020B0604020202020204" pitchFamily="34" charset="0"/>
              <a:buChar char="•"/>
            </a:pPr>
            <a:r>
              <a:rPr lang="en-US" sz="1800" b="1" i="0" u="none" strike="noStrike" baseline="0" dirty="0">
                <a:latin typeface="Calibri-Bold"/>
              </a:rPr>
              <a:t>Mass Retirement Process</a:t>
            </a:r>
            <a:r>
              <a:rPr lang="en-US" sz="1800" b="0" i="0" u="none" strike="noStrike" baseline="0" dirty="0">
                <a:latin typeface="Calibri" panose="020F0502020204030204" pitchFamily="34" charset="0"/>
              </a:rPr>
              <a:t>:</a:t>
            </a:r>
            <a:endParaRPr lang="en-US" sz="1800" b="0" i="0" u="none" strike="noStrike" baseline="0" dirty="0">
              <a:latin typeface="CourierNewPSMT"/>
            </a:endParaRPr>
          </a:p>
          <a:p>
            <a:pPr algn="l"/>
            <a:r>
              <a:rPr lang="en-US" sz="1800" b="0" i="0" u="none" strike="noStrike" cap="none" baseline="0" dirty="0">
                <a:latin typeface="Calibri" panose="020F0502020204030204" pitchFamily="34" charset="0"/>
              </a:rPr>
              <a:t>- Process For Mass Retirement. </a:t>
            </a:r>
          </a:p>
          <a:p>
            <a:pPr algn="l"/>
            <a:r>
              <a:rPr lang="en-US" sz="1800" b="0" i="0" u="none" strike="noStrike" cap="none" baseline="0" dirty="0">
                <a:latin typeface="Calibri" panose="020F0502020204030204" pitchFamily="34" charset="0"/>
              </a:rPr>
              <a:t>- Run The Mass Retirement Process And Post Results.</a:t>
            </a:r>
            <a:endParaRPr lang="en-US" cap="none" dirty="0"/>
          </a:p>
        </p:txBody>
      </p:sp>
      <p:sp>
        <p:nvSpPr>
          <p:cNvPr id="5" name="Title 1">
            <a:extLst>
              <a:ext uri="{FF2B5EF4-FFF2-40B4-BE49-F238E27FC236}">
                <a16:creationId xmlns:a16="http://schemas.microsoft.com/office/drawing/2014/main" xmlns="" id="{07AD4532-5C97-13AD-1544-AACAAE338AB5}"/>
              </a:ext>
            </a:extLst>
          </p:cNvPr>
          <p:cNvSpPr txBox="1">
            <a:spLocks/>
          </p:cNvSpPr>
          <p:nvPr/>
        </p:nvSpPr>
        <p:spPr>
          <a:xfrm>
            <a:off x="1343677" y="135685"/>
            <a:ext cx="9324324" cy="721208"/>
          </a:xfrm>
          <a:prstGeom prst="rect">
            <a:avLst/>
          </a:prstGeom>
          <a:solidFill>
            <a:schemeClr val="bg1">
              <a:lumMod val="9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accent4">
                    <a:lumMod val="75000"/>
                  </a:schemeClr>
                </a:solidFill>
                <a:latin typeface="+mj-lt"/>
                <a:ea typeface="+mj-ea"/>
                <a:cs typeface="+mj-cs"/>
              </a:defRPr>
            </a:lvl1pPr>
          </a:lstStyle>
          <a:p>
            <a:r>
              <a:rPr lang="en-US" sz="4000" dirty="0"/>
              <a:t>Asset Retirement And Period Close.</a:t>
            </a:r>
          </a:p>
        </p:txBody>
      </p:sp>
      <p:sp>
        <p:nvSpPr>
          <p:cNvPr id="6" name="object 4">
            <a:extLst>
              <a:ext uri="{FF2B5EF4-FFF2-40B4-BE49-F238E27FC236}">
                <a16:creationId xmlns:a16="http://schemas.microsoft.com/office/drawing/2014/main" xmlns="" id="{6117FE15-B92A-26EA-29E4-2F35E0DE7395}"/>
              </a:ext>
            </a:extLst>
          </p:cNvPr>
          <p:cNvSpPr txBox="1"/>
          <p:nvPr/>
        </p:nvSpPr>
        <p:spPr>
          <a:xfrm>
            <a:off x="1343678" y="1121565"/>
            <a:ext cx="9324324"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Assets Retirements.                                         2- Mass Retirement Process.</a:t>
            </a:r>
          </a:p>
          <a:p>
            <a:pPr marL="11206"/>
            <a:endParaRPr lang="en-US" sz="1100" dirty="0"/>
          </a:p>
          <a:p>
            <a:pPr marL="11206"/>
            <a:r>
              <a:rPr lang="en-US" dirty="0"/>
              <a:t>                         3- Period-End Closing.                                        4- Generate Final Asset Reports.</a:t>
            </a:r>
          </a:p>
          <a:p>
            <a:pPr marL="11206"/>
            <a:endParaRPr lang="en-US" sz="1600" dirty="0"/>
          </a:p>
        </p:txBody>
      </p:sp>
    </p:spTree>
    <p:extLst>
      <p:ext uri="{BB962C8B-B14F-4D97-AF65-F5344CB8AC3E}">
        <p14:creationId xmlns:p14="http://schemas.microsoft.com/office/powerpoint/2010/main" val="247008293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E5E74C-891C-C1E0-0025-5AC517056C5A}"/>
              </a:ext>
            </a:extLst>
          </p:cNvPr>
          <p:cNvSpPr>
            <a:spLocks noGrp="1"/>
          </p:cNvSpPr>
          <p:nvPr>
            <p:ph type="title"/>
          </p:nvPr>
        </p:nvSpPr>
        <p:spPr>
          <a:xfrm>
            <a:off x="191728" y="555524"/>
            <a:ext cx="12000271" cy="2319449"/>
          </a:xfrm>
        </p:spPr>
        <p:txBody>
          <a:bodyPr>
            <a:noAutofit/>
          </a:bodyPr>
          <a:lstStyle/>
          <a:p>
            <a:pPr>
              <a:lnSpc>
                <a:spcPct val="150000"/>
              </a:lnSpc>
            </a:pPr>
            <a:r>
              <a:rPr lang="en-US" sz="2000" b="1" i="0" u="none" strike="noStrike" baseline="0" dirty="0">
                <a:latin typeface="Calibri-Bold"/>
              </a:rPr>
              <a:t>1- </a:t>
            </a:r>
            <a:r>
              <a:rPr lang="en-US" sz="2400" b="1" i="0" u="none" strike="noStrike" baseline="0" dirty="0">
                <a:latin typeface="Calibri-Bold"/>
              </a:rPr>
              <a:t>Asset Retirements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r>
              <a:rPr lang="en-US" sz="2000" b="0" i="0" u="none" strike="noStrike" baseline="0" dirty="0">
                <a:latin typeface="Calibri" panose="020F0502020204030204" pitchFamily="34" charset="0"/>
              </a:rPr>
              <a:t/>
            </a:r>
            <a:br>
              <a:rPr lang="en-US" sz="2000" b="0" i="0" u="none" strike="noStrike" baseline="0" dirty="0">
                <a:latin typeface="Calibri" panose="020F0502020204030204" pitchFamily="34" charset="0"/>
              </a:rPr>
            </a:br>
            <a:r>
              <a:rPr lang="en-US" sz="2000" b="1" dirty="0"/>
              <a:t>There are two main types of asset retirement:</a:t>
            </a:r>
            <a:r>
              <a:rPr lang="en-US" sz="2400" b="1" dirty="0"/>
              <a:t/>
            </a:r>
            <a:br>
              <a:rPr lang="en-US" sz="2400" b="1" dirty="0"/>
            </a:br>
            <a:r>
              <a:rPr lang="en-US" sz="1800" b="0" i="0" u="sng" strike="noStrike" dirty="0">
                <a:solidFill>
                  <a:srgbClr val="000000"/>
                </a:solidFill>
                <a:effectLst/>
                <a:latin typeface="Aptos Narrow" panose="020B0004020202020204" pitchFamily="34" charset="0"/>
              </a:rPr>
              <a:t>- Fully Retirement: </a:t>
            </a:r>
            <a:r>
              <a:rPr lang="en-US" sz="1800" b="0" i="0" u="none" strike="noStrike" dirty="0">
                <a:solidFill>
                  <a:srgbClr val="000000"/>
                </a:solidFill>
                <a:effectLst/>
                <a:latin typeface="Aptos Narrow" panose="020B0004020202020204" pitchFamily="34" charset="0"/>
              </a:rPr>
              <a:t>Confirms that the asset is no longer in use and its entire value is retired.</a:t>
            </a:r>
            <a:br>
              <a:rPr lang="en-US" sz="1800" b="0" i="0" u="none" strike="noStrike" dirty="0">
                <a:solidFill>
                  <a:srgbClr val="000000"/>
                </a:solidFill>
                <a:effectLst/>
                <a:latin typeface="Aptos Narrow" panose="020B0004020202020204" pitchFamily="34" charset="0"/>
              </a:rPr>
            </a:br>
            <a:r>
              <a:rPr lang="en-US" sz="1800" b="0" i="0" u="sng" strike="noStrike">
                <a:solidFill>
                  <a:srgbClr val="000000"/>
                </a:solidFill>
                <a:effectLst/>
                <a:latin typeface="Aptos Narrow" panose="020B0004020202020204" pitchFamily="34" charset="0"/>
              </a:rPr>
              <a:t>- Partially </a:t>
            </a:r>
            <a:r>
              <a:rPr lang="en-US" sz="1800" b="0" i="0" u="sng" strike="noStrike" dirty="0">
                <a:solidFill>
                  <a:srgbClr val="000000"/>
                </a:solidFill>
                <a:effectLst/>
                <a:latin typeface="Aptos Narrow" panose="020B0004020202020204" pitchFamily="34" charset="0"/>
              </a:rPr>
              <a:t>Retirement:</a:t>
            </a:r>
            <a:r>
              <a:rPr lang="en-US" sz="1800" b="0" i="0" u="none" strike="noStrike" dirty="0">
                <a:solidFill>
                  <a:srgbClr val="000000"/>
                </a:solidFill>
                <a:effectLst/>
                <a:latin typeface="Aptos Narrow" panose="020B0004020202020204" pitchFamily="34" charset="0"/>
              </a:rPr>
              <a:t> Involves determining which specific part is being retired and assessing its value. </a:t>
            </a:r>
            <a:r>
              <a:rPr lang="en-US" sz="2000" b="0" i="0" u="none" strike="noStrike" dirty="0">
                <a:solidFill>
                  <a:srgbClr val="000000"/>
                </a:solidFill>
                <a:effectLst/>
                <a:latin typeface="Aptos Narrow" panose="020B0004020202020204" pitchFamily="34" charset="0"/>
              </a:rPr>
              <a:t/>
            </a:r>
            <a:br>
              <a:rPr lang="en-US" sz="2000" b="0" i="0" u="none" strike="noStrike" dirty="0">
                <a:solidFill>
                  <a:srgbClr val="000000"/>
                </a:solidFill>
                <a:effectLst/>
                <a:latin typeface="Aptos Narrow" panose="020B0004020202020204" pitchFamily="34" charset="0"/>
              </a:rPr>
            </a:br>
            <a:r>
              <a:rPr lang="en-US" sz="1800" b="1" i="0" u="none" strike="noStrike" dirty="0">
                <a:solidFill>
                  <a:srgbClr val="000000"/>
                </a:solidFill>
                <a:effectLst/>
                <a:latin typeface="Aptos Narrow" panose="020B0004020202020204" pitchFamily="34" charset="0"/>
              </a:rPr>
              <a:t>*To Fully retire an asset:</a:t>
            </a:r>
            <a:r>
              <a:rPr lang="en-US" sz="2000" u="sng" dirty="0">
                <a:solidFill>
                  <a:srgbClr val="000000"/>
                </a:solidFill>
                <a:highlight>
                  <a:srgbClr val="FFFF00"/>
                </a:highlight>
                <a:latin typeface="Aptos Narrow" panose="020B0004020202020204" pitchFamily="34" charset="0"/>
              </a:rPr>
              <a:t/>
            </a:r>
            <a:br>
              <a:rPr lang="en-US" sz="2000" u="sng" dirty="0">
                <a:solidFill>
                  <a:srgbClr val="000000"/>
                </a:solidFill>
                <a:highlight>
                  <a:srgbClr val="FFFF00"/>
                </a:highlight>
                <a:latin typeface="Aptos Narrow" panose="020B0004020202020204" pitchFamily="34" charset="0"/>
              </a:rPr>
            </a:br>
            <a:r>
              <a:rPr lang="en-US" sz="2000" b="0" i="0" u="none" strike="noStrike" dirty="0">
                <a:solidFill>
                  <a:srgbClr val="000000"/>
                </a:solidFill>
                <a:effectLst/>
                <a:latin typeface="Aptos Narrow" panose="020B0004020202020204" pitchFamily="34" charset="0"/>
              </a:rPr>
              <a:t/>
            </a:r>
            <a:br>
              <a:rPr lang="en-US" sz="2000" b="0" i="0" u="none" strike="noStrike" dirty="0">
                <a:solidFill>
                  <a:srgbClr val="000000"/>
                </a:solidFill>
                <a:effectLst/>
                <a:latin typeface="Aptos Narrow" panose="020B0004020202020204" pitchFamily="34" charset="0"/>
              </a:rPr>
            </a:br>
            <a:r>
              <a:rPr lang="en-US" sz="2000" b="0" i="0" u="none" strike="noStrike" baseline="0" dirty="0">
                <a:latin typeface="CourierNewPSMT"/>
              </a:rPr>
              <a:t/>
            </a:r>
            <a:br>
              <a:rPr lang="en-US" sz="2000" b="0" i="0" u="none" strike="noStrike" baseline="0" dirty="0">
                <a:latin typeface="CourierNewPSMT"/>
              </a:rPr>
            </a:br>
            <a:endParaRPr lang="en-US" sz="2000" dirty="0"/>
          </a:p>
        </p:txBody>
      </p:sp>
      <p:sp>
        <p:nvSpPr>
          <p:cNvPr id="3" name="Content Placeholder 2">
            <a:extLst>
              <a:ext uri="{FF2B5EF4-FFF2-40B4-BE49-F238E27FC236}">
                <a16:creationId xmlns:a16="http://schemas.microsoft.com/office/drawing/2014/main" xmlns="" id="{288BC1B5-8194-8D51-6B64-C4885FFD6EA1}"/>
              </a:ext>
            </a:extLst>
          </p:cNvPr>
          <p:cNvSpPr>
            <a:spLocks noGrp="1"/>
          </p:cNvSpPr>
          <p:nvPr>
            <p:ph sz="half" idx="1"/>
          </p:nvPr>
        </p:nvSpPr>
        <p:spPr>
          <a:xfrm>
            <a:off x="191729" y="2133600"/>
            <a:ext cx="5828071" cy="4043362"/>
          </a:xfrm>
        </p:spPr>
        <p:txBody>
          <a:bodyPr/>
          <a:lstStyle/>
          <a:p>
            <a:pPr marL="0" indent="0">
              <a:buNone/>
            </a:pPr>
            <a:r>
              <a:rPr lang="en-US" sz="1800" dirty="0">
                <a:solidFill>
                  <a:srgbClr val="000000"/>
                </a:solidFill>
                <a:latin typeface="Aptos Narrow" panose="020B0004020202020204" pitchFamily="34" charset="0"/>
              </a:rPr>
              <a:t>1-Choose  Assets&gt;Asset Workbench from the Navigator window.     </a:t>
            </a:r>
          </a:p>
          <a:p>
            <a:pPr marL="0" indent="0">
              <a:buNone/>
            </a:pPr>
            <a:r>
              <a:rPr lang="en-US" sz="1800" dirty="0">
                <a:solidFill>
                  <a:srgbClr val="000000"/>
                </a:solidFill>
                <a:latin typeface="Aptos Narrow" panose="020B0004020202020204" pitchFamily="34" charset="0"/>
              </a:rPr>
              <a:t>                                                                                                                        </a:t>
            </a:r>
            <a:endParaRPr lang="en-US" sz="1800" dirty="0">
              <a:solidFill>
                <a:srgbClr val="000000"/>
              </a:solidFill>
              <a:highlight>
                <a:srgbClr val="FFFF00"/>
              </a:highlight>
              <a:latin typeface="Aptos Narrow" panose="020B0004020202020204" pitchFamily="34" charset="0"/>
            </a:endParaRPr>
          </a:p>
          <a:p>
            <a:pPr marL="0" indent="0">
              <a:buNone/>
            </a:pPr>
            <a:endParaRPr lang="en-US" sz="1800" dirty="0">
              <a:solidFill>
                <a:srgbClr val="000000"/>
              </a:solidFill>
              <a:highlight>
                <a:srgbClr val="FFFF00"/>
              </a:highlight>
              <a:latin typeface="Aptos Narrow" panose="020B0004020202020204" pitchFamily="34" charset="0"/>
            </a:endParaRPr>
          </a:p>
        </p:txBody>
      </p:sp>
      <p:sp>
        <p:nvSpPr>
          <p:cNvPr id="15" name="Content Placeholder 14">
            <a:extLst>
              <a:ext uri="{FF2B5EF4-FFF2-40B4-BE49-F238E27FC236}">
                <a16:creationId xmlns:a16="http://schemas.microsoft.com/office/drawing/2014/main" xmlns="" id="{8E9C100C-BE55-3AF4-5FBA-0C65E8820E51}"/>
              </a:ext>
            </a:extLst>
          </p:cNvPr>
          <p:cNvSpPr>
            <a:spLocks noGrp="1"/>
          </p:cNvSpPr>
          <p:nvPr>
            <p:ph sz="half" idx="2"/>
          </p:nvPr>
        </p:nvSpPr>
        <p:spPr>
          <a:xfrm>
            <a:off x="5496233" y="1814050"/>
            <a:ext cx="7157884" cy="4436654"/>
          </a:xfrm>
        </p:spPr>
        <p:txBody>
          <a:bodyPr/>
          <a:lstStyle/>
          <a:p>
            <a:pPr marL="0" indent="0">
              <a:buNone/>
            </a:pPr>
            <a:r>
              <a:rPr lang="en-US" sz="1800" dirty="0">
                <a:solidFill>
                  <a:srgbClr val="000000"/>
                </a:solidFill>
                <a:latin typeface="Aptos Narrow" panose="020B0004020202020204" pitchFamily="34" charset="0"/>
              </a:rPr>
              <a:t>2- Find the asset you want to retire by using asset number or tag number. </a:t>
            </a:r>
          </a:p>
          <a:p>
            <a:pPr marL="0" indent="0">
              <a:buNone/>
            </a:pPr>
            <a:r>
              <a:rPr lang="en-US" sz="1800" dirty="0">
                <a:solidFill>
                  <a:srgbClr val="000000"/>
                </a:solidFill>
                <a:latin typeface="Aptos Narrow" panose="020B0004020202020204" pitchFamily="34" charset="0"/>
              </a:rPr>
              <a:t>3 - Then press Find .</a:t>
            </a:r>
          </a:p>
          <a:p>
            <a:pPr marL="0" indent="0">
              <a:buNone/>
            </a:pPr>
            <a:endParaRPr lang="en-US" dirty="0"/>
          </a:p>
        </p:txBody>
      </p:sp>
      <p:pic>
        <p:nvPicPr>
          <p:cNvPr id="13" name="Picture 12" descr="A screenshot of a computer&#10;&#10;Description automatically generated">
            <a:extLst>
              <a:ext uri="{FF2B5EF4-FFF2-40B4-BE49-F238E27FC236}">
                <a16:creationId xmlns:a16="http://schemas.microsoft.com/office/drawing/2014/main" xmlns="" id="{078B199B-AC96-E707-1F3A-DAE5FB51F092}"/>
              </a:ext>
            </a:extLst>
          </p:cNvPr>
          <p:cNvPicPr>
            <a:picLocks noChangeAspect="1"/>
          </p:cNvPicPr>
          <p:nvPr/>
        </p:nvPicPr>
        <p:blipFill>
          <a:blip r:embed="rId3">
            <a:extLst>
              <a:ext uri="{28A0092B-C50C-407E-A947-70E740481C1C}">
                <a14:useLocalDpi xmlns:a14="http://schemas.microsoft.com/office/drawing/2010/main" val="0"/>
              </a:ext>
            </a:extLst>
          </a:blip>
          <a:srcRect l="1811" t="2916" r="2133"/>
          <a:stretch/>
        </p:blipFill>
        <p:spPr>
          <a:xfrm>
            <a:off x="5658464" y="2733222"/>
            <a:ext cx="6209072" cy="393043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xmlns="" id="{124ADAFE-FDE0-1B00-97D7-A1B333A29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1727" y="2733222"/>
            <a:ext cx="5334002" cy="3930437"/>
          </a:xfrm>
          <a:prstGeom prst="rect">
            <a:avLst/>
          </a:prstGeom>
        </p:spPr>
      </p:pic>
      <p:grpSp>
        <p:nvGrpSpPr>
          <p:cNvPr id="14" name="Group 13">
            <a:extLst>
              <a:ext uri="{FF2B5EF4-FFF2-40B4-BE49-F238E27FC236}">
                <a16:creationId xmlns:a16="http://schemas.microsoft.com/office/drawing/2014/main" xmlns="" id="{DCF07602-2466-F3A3-8F4A-EA17652467A0}"/>
              </a:ext>
            </a:extLst>
          </p:cNvPr>
          <p:cNvGrpSpPr/>
          <p:nvPr/>
        </p:nvGrpSpPr>
        <p:grpSpPr>
          <a:xfrm>
            <a:off x="2197510" y="3119282"/>
            <a:ext cx="427687" cy="863564"/>
            <a:chOff x="2197510" y="3119282"/>
            <a:chExt cx="427687" cy="863564"/>
          </a:xfrm>
        </p:grpSpPr>
        <p:cxnSp>
          <p:nvCxnSpPr>
            <p:cNvPr id="6" name="Straight Arrow Connector 5">
              <a:extLst>
                <a:ext uri="{FF2B5EF4-FFF2-40B4-BE49-F238E27FC236}">
                  <a16:creationId xmlns:a16="http://schemas.microsoft.com/office/drawing/2014/main" xmlns="" id="{6A7487D9-EDC1-AFF1-1145-ACCBA6500A44}"/>
                </a:ext>
              </a:extLst>
            </p:cNvPr>
            <p:cNvCxnSpPr>
              <a:cxnSpLocks/>
            </p:cNvCxnSpPr>
            <p:nvPr/>
          </p:nvCxnSpPr>
          <p:spPr>
            <a:xfrm flipH="1">
              <a:off x="2197510" y="3555036"/>
              <a:ext cx="191728" cy="42781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8" name="Rectangle 7">
              <a:extLst>
                <a:ext uri="{FF2B5EF4-FFF2-40B4-BE49-F238E27FC236}">
                  <a16:creationId xmlns:a16="http://schemas.microsoft.com/office/drawing/2014/main" xmlns="" id="{745A1B5D-53A9-EE19-DA68-A61DE0A57A95}"/>
                </a:ext>
              </a:extLst>
            </p:cNvPr>
            <p:cNvSpPr/>
            <p:nvPr/>
          </p:nvSpPr>
          <p:spPr>
            <a:xfrm>
              <a:off x="2197510" y="311928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grpSp>
        <p:nvGrpSpPr>
          <p:cNvPr id="17" name="Group 16">
            <a:extLst>
              <a:ext uri="{FF2B5EF4-FFF2-40B4-BE49-F238E27FC236}">
                <a16:creationId xmlns:a16="http://schemas.microsoft.com/office/drawing/2014/main" xmlns="" id="{A9B194EC-E463-F471-FD11-D220451710F0}"/>
              </a:ext>
            </a:extLst>
          </p:cNvPr>
          <p:cNvGrpSpPr/>
          <p:nvPr/>
        </p:nvGrpSpPr>
        <p:grpSpPr>
          <a:xfrm>
            <a:off x="8382025" y="2456638"/>
            <a:ext cx="737402" cy="745767"/>
            <a:chOff x="1873047" y="3060290"/>
            <a:chExt cx="737402" cy="745767"/>
          </a:xfrm>
        </p:grpSpPr>
        <p:cxnSp>
          <p:nvCxnSpPr>
            <p:cNvPr id="18" name="Straight Arrow Connector 17">
              <a:extLst>
                <a:ext uri="{FF2B5EF4-FFF2-40B4-BE49-F238E27FC236}">
                  <a16:creationId xmlns:a16="http://schemas.microsoft.com/office/drawing/2014/main" xmlns="" id="{6062576B-F590-CE4F-5500-A1CE1B965FC3}"/>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xmlns="" id="{88D6643B-C111-5D6F-6503-1411922A923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grpSp>
      <p:grpSp>
        <p:nvGrpSpPr>
          <p:cNvPr id="21" name="Group 20">
            <a:extLst>
              <a:ext uri="{FF2B5EF4-FFF2-40B4-BE49-F238E27FC236}">
                <a16:creationId xmlns:a16="http://schemas.microsoft.com/office/drawing/2014/main" xmlns="" id="{57C276D2-1BD5-B741-9DE2-03418B92DEC9}"/>
              </a:ext>
            </a:extLst>
          </p:cNvPr>
          <p:cNvGrpSpPr/>
          <p:nvPr/>
        </p:nvGrpSpPr>
        <p:grpSpPr>
          <a:xfrm>
            <a:off x="11319403" y="5512465"/>
            <a:ext cx="737402" cy="745767"/>
            <a:chOff x="1873047" y="3060290"/>
            <a:chExt cx="737402" cy="745767"/>
          </a:xfrm>
        </p:grpSpPr>
        <p:cxnSp>
          <p:nvCxnSpPr>
            <p:cNvPr id="22" name="Straight Arrow Connector 21">
              <a:extLst>
                <a:ext uri="{FF2B5EF4-FFF2-40B4-BE49-F238E27FC236}">
                  <a16:creationId xmlns:a16="http://schemas.microsoft.com/office/drawing/2014/main" xmlns="" id="{4AF84DD7-8C94-6FFE-0802-55EAACAA8017}"/>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xmlns="" id="{ED814EC0-1F56-7C97-D718-5FED239042C2}"/>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pSp>
    </p:spTree>
    <p:extLst>
      <p:ext uri="{BB962C8B-B14F-4D97-AF65-F5344CB8AC3E}">
        <p14:creationId xmlns:p14="http://schemas.microsoft.com/office/powerpoint/2010/main" val="416295225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a:extLst>
              <a:ext uri="{FF2B5EF4-FFF2-40B4-BE49-F238E27FC236}">
                <a16:creationId xmlns:a16="http://schemas.microsoft.com/office/drawing/2014/main" xmlns="" id="{E12318FE-86F0-A99D-1895-5038FBBC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7" y="655327"/>
            <a:ext cx="5542104" cy="3606959"/>
          </a:xfrm>
          <a:prstGeom prst="rect">
            <a:avLst/>
          </a:prstGeom>
        </p:spPr>
      </p:pic>
      <p:sp>
        <p:nvSpPr>
          <p:cNvPr id="3" name="Content Placeholder 2">
            <a:extLst>
              <a:ext uri="{FF2B5EF4-FFF2-40B4-BE49-F238E27FC236}">
                <a16:creationId xmlns:a16="http://schemas.microsoft.com/office/drawing/2014/main" xmlns="" id="{8297829E-710D-A5D1-FFAB-A85DE616AC2B}"/>
              </a:ext>
            </a:extLst>
          </p:cNvPr>
          <p:cNvSpPr>
            <a:spLocks noGrp="1"/>
          </p:cNvSpPr>
          <p:nvPr>
            <p:ph sz="half" idx="1"/>
          </p:nvPr>
        </p:nvSpPr>
        <p:spPr>
          <a:xfrm>
            <a:off x="56537" y="10571"/>
            <a:ext cx="6039463" cy="6516563"/>
          </a:xfrm>
        </p:spPr>
        <p:txBody>
          <a:bodyPr>
            <a:normAutofit/>
          </a:bodyPr>
          <a:lstStyle/>
          <a:p>
            <a:pPr marL="0" indent="0">
              <a:buNone/>
            </a:pPr>
            <a:r>
              <a:rPr lang="en-US" sz="1800" b="0" i="0" u="none" strike="noStrike" dirty="0">
                <a:solidFill>
                  <a:srgbClr val="000000"/>
                </a:solidFill>
                <a:effectLst/>
                <a:latin typeface="Aptos Narrow" panose="020B0004020202020204" pitchFamily="34" charset="0"/>
              </a:rPr>
              <a:t>4- Select the asset . </a:t>
            </a:r>
          </a:p>
          <a:p>
            <a:pPr marL="0" indent="0">
              <a:buNone/>
            </a:pPr>
            <a:r>
              <a:rPr lang="en-US" sz="1800" dirty="0">
                <a:solidFill>
                  <a:srgbClr val="000000"/>
                </a:solidFill>
                <a:latin typeface="Aptos Narrow" panose="020B0004020202020204" pitchFamily="34" charset="0"/>
              </a:rPr>
              <a:t>5- </a:t>
            </a:r>
            <a:r>
              <a:rPr lang="en-US" sz="1800" b="0" i="0" u="none" strike="noStrike" dirty="0">
                <a:solidFill>
                  <a:srgbClr val="000000"/>
                </a:solidFill>
                <a:effectLst/>
                <a:latin typeface="Aptos Narrow" panose="020B0004020202020204" pitchFamily="34" charset="0"/>
              </a:rPr>
              <a:t>Press Retirements button. </a:t>
            </a:r>
          </a:p>
          <a:p>
            <a:pPr marL="0" indent="0">
              <a:buNone/>
            </a:pPr>
            <a:r>
              <a:rPr lang="en-US" sz="1800" dirty="0">
                <a:solidFill>
                  <a:srgbClr val="000000"/>
                </a:solidFill>
                <a:latin typeface="Aptos Narrow" panose="020B0004020202020204" pitchFamily="34" charset="0"/>
              </a:rPr>
              <a:t> </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600" b="0" i="0" u="none" strike="noStrike" dirty="0">
              <a:solidFill>
                <a:srgbClr val="000000"/>
              </a:solidFill>
              <a:effectLst/>
              <a:latin typeface="Aptos Narrow" panose="020B0004020202020204" pitchFamily="34" charset="0"/>
            </a:endParaRPr>
          </a:p>
          <a:p>
            <a:pPr marL="0" indent="0">
              <a:buNone/>
            </a:pPr>
            <a:r>
              <a:rPr lang="en-US" sz="1800" b="0" i="0" u="none" strike="noStrike" dirty="0">
                <a:solidFill>
                  <a:srgbClr val="000000"/>
                </a:solidFill>
                <a:effectLst/>
                <a:latin typeface="Aptos Narrow" panose="020B0004020202020204" pitchFamily="34" charset="0"/>
              </a:rPr>
              <a:t>6- Select the Depreciation Book ,</a:t>
            </a:r>
            <a:r>
              <a:rPr lang="en-US" sz="1800" dirty="0">
                <a:solidFill>
                  <a:srgbClr val="000000"/>
                </a:solidFill>
                <a:latin typeface="Aptos Narrow" panose="020B0004020202020204" pitchFamily="34" charset="0"/>
              </a:rPr>
              <a:t>enter the date of the retirement, the proceeds of the sale .</a:t>
            </a:r>
          </a:p>
          <a:p>
            <a:pPr marL="0" indent="0">
              <a:buNone/>
            </a:pPr>
            <a:r>
              <a:rPr lang="en-US" sz="1800" dirty="0">
                <a:solidFill>
                  <a:srgbClr val="000000"/>
                </a:solidFill>
                <a:latin typeface="Aptos Narrow" panose="020B0004020202020204" pitchFamily="34" charset="0"/>
              </a:rPr>
              <a:t>7- Enter all the units or the entire cost.</a:t>
            </a:r>
          </a:p>
          <a:p>
            <a:pPr marL="0" indent="0">
              <a:buNone/>
            </a:pPr>
            <a:r>
              <a:rPr lang="en-US" sz="1800" dirty="0">
                <a:solidFill>
                  <a:srgbClr val="000000"/>
                </a:solidFill>
                <a:latin typeface="Aptos Narrow" panose="020B0004020202020204" pitchFamily="34" charset="0"/>
              </a:rPr>
              <a:t>8- Then Click on Done.</a:t>
            </a:r>
          </a:p>
          <a:p>
            <a:pPr marL="0" indent="0">
              <a:buNone/>
            </a:pPr>
            <a:r>
              <a:rPr lang="en-US" sz="1800" dirty="0">
                <a:solidFill>
                  <a:srgbClr val="000000"/>
                </a:solidFill>
                <a:latin typeface="Aptos Narrow" panose="020B0004020202020204" pitchFamily="34" charset="0"/>
              </a:rPr>
              <a:t>9- Then Click on Ok.</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sp>
        <p:nvSpPr>
          <p:cNvPr id="2" name="Rectangle 1">
            <a:extLst>
              <a:ext uri="{FF2B5EF4-FFF2-40B4-BE49-F238E27FC236}">
                <a16:creationId xmlns:a16="http://schemas.microsoft.com/office/drawing/2014/main" xmlns="" id="{4BE526D8-28C9-475C-2C6A-71E689CDA397}"/>
              </a:ext>
            </a:extLst>
          </p:cNvPr>
          <p:cNvSpPr/>
          <p:nvPr/>
        </p:nvSpPr>
        <p:spPr>
          <a:xfrm>
            <a:off x="-162235" y="5891983"/>
            <a:ext cx="12383719" cy="1076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a:solidFill>
                  <a:srgbClr val="FF0000"/>
                </a:solidFill>
              </a:rPr>
              <a:t>* if you have any additional information it could be included in the asset details such as invoice number ,</a:t>
            </a:r>
            <a:r>
              <a:rPr lang="en-US" sz="1650" dirty="0">
                <a:solidFill>
                  <a:srgbClr val="FF0000"/>
                </a:solidFill>
                <a:latin typeface="Aptos Narrow" panose="020B0004020202020204" pitchFamily="34" charset="0"/>
              </a:rPr>
              <a:t> Retirement Type ,</a:t>
            </a:r>
            <a:r>
              <a:rPr lang="en-US" sz="1650" dirty="0">
                <a:solidFill>
                  <a:srgbClr val="FF0000"/>
                </a:solidFill>
              </a:rPr>
              <a:t>….)</a:t>
            </a:r>
          </a:p>
        </p:txBody>
      </p:sp>
      <p:grpSp>
        <p:nvGrpSpPr>
          <p:cNvPr id="8" name="Group 7">
            <a:extLst>
              <a:ext uri="{FF2B5EF4-FFF2-40B4-BE49-F238E27FC236}">
                <a16:creationId xmlns:a16="http://schemas.microsoft.com/office/drawing/2014/main" xmlns="" id="{F5E45182-1F4D-172B-256C-997A34463DD5}"/>
              </a:ext>
            </a:extLst>
          </p:cNvPr>
          <p:cNvGrpSpPr/>
          <p:nvPr/>
        </p:nvGrpSpPr>
        <p:grpSpPr>
          <a:xfrm>
            <a:off x="685824" y="1024026"/>
            <a:ext cx="737402" cy="745767"/>
            <a:chOff x="1873047" y="3060290"/>
            <a:chExt cx="737402" cy="745767"/>
          </a:xfrm>
        </p:grpSpPr>
        <p:cxnSp>
          <p:nvCxnSpPr>
            <p:cNvPr id="10" name="Straight Arrow Connector 9">
              <a:extLst>
                <a:ext uri="{FF2B5EF4-FFF2-40B4-BE49-F238E27FC236}">
                  <a16:creationId xmlns:a16="http://schemas.microsoft.com/office/drawing/2014/main" xmlns="" id="{B8858F0F-7B39-6F4C-5BFB-81ABBB879C52}"/>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xmlns="" id="{69F6A561-D836-E738-5D13-CB52C811FC7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grpSp>
        <p:nvGrpSpPr>
          <p:cNvPr id="12" name="Group 11">
            <a:extLst>
              <a:ext uri="{FF2B5EF4-FFF2-40B4-BE49-F238E27FC236}">
                <a16:creationId xmlns:a16="http://schemas.microsoft.com/office/drawing/2014/main" xmlns="" id="{91FE197B-1BCB-2E94-EE6B-1240A2E7B095}"/>
              </a:ext>
            </a:extLst>
          </p:cNvPr>
          <p:cNvGrpSpPr/>
          <p:nvPr/>
        </p:nvGrpSpPr>
        <p:grpSpPr>
          <a:xfrm>
            <a:off x="2442103" y="3253909"/>
            <a:ext cx="737402" cy="745767"/>
            <a:chOff x="1873047" y="3060290"/>
            <a:chExt cx="737402" cy="745767"/>
          </a:xfrm>
        </p:grpSpPr>
        <p:cxnSp>
          <p:nvCxnSpPr>
            <p:cNvPr id="13" name="Straight Arrow Connector 12">
              <a:extLst>
                <a:ext uri="{FF2B5EF4-FFF2-40B4-BE49-F238E27FC236}">
                  <a16:creationId xmlns:a16="http://schemas.microsoft.com/office/drawing/2014/main" xmlns="" id="{0CD041DD-10C7-5F4F-1C25-9A05787CAF7A}"/>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4" name="Rectangle 13">
              <a:extLst>
                <a:ext uri="{FF2B5EF4-FFF2-40B4-BE49-F238E27FC236}">
                  <a16:creationId xmlns:a16="http://schemas.microsoft.com/office/drawing/2014/main" xmlns="" id="{1D8498BD-490B-4DB4-365F-C303E226B0A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pic>
        <p:nvPicPr>
          <p:cNvPr id="18" name="Picture 17" descr="A screenshot of a computer&#10;&#10;Description automatically generated">
            <a:extLst>
              <a:ext uri="{FF2B5EF4-FFF2-40B4-BE49-F238E27FC236}">
                <a16:creationId xmlns:a16="http://schemas.microsoft.com/office/drawing/2014/main" xmlns="" id="{C59B96AE-1D33-5698-C360-BE4823A7D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085" y="88492"/>
            <a:ext cx="5752716" cy="304895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xmlns="" id="{BA6F5491-0FFD-0161-7CAB-7DA671DFF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32462"/>
            <a:ext cx="5752716" cy="3048949"/>
          </a:xfrm>
          <a:prstGeom prst="rect">
            <a:avLst/>
          </a:prstGeom>
        </p:spPr>
      </p:pic>
      <p:grpSp>
        <p:nvGrpSpPr>
          <p:cNvPr id="21" name="Group 20">
            <a:extLst>
              <a:ext uri="{FF2B5EF4-FFF2-40B4-BE49-F238E27FC236}">
                <a16:creationId xmlns:a16="http://schemas.microsoft.com/office/drawing/2014/main" xmlns="" id="{B06B0E68-C416-A7BE-ED46-E3DD50C2B847}"/>
              </a:ext>
            </a:extLst>
          </p:cNvPr>
          <p:cNvGrpSpPr/>
          <p:nvPr/>
        </p:nvGrpSpPr>
        <p:grpSpPr>
          <a:xfrm>
            <a:off x="8561284" y="151355"/>
            <a:ext cx="747444" cy="429053"/>
            <a:chOff x="1656530" y="2942305"/>
            <a:chExt cx="747444" cy="429053"/>
          </a:xfrm>
        </p:grpSpPr>
        <p:cxnSp>
          <p:nvCxnSpPr>
            <p:cNvPr id="22" name="Straight Arrow Connector 21">
              <a:extLst>
                <a:ext uri="{FF2B5EF4-FFF2-40B4-BE49-F238E27FC236}">
                  <a16:creationId xmlns:a16="http://schemas.microsoft.com/office/drawing/2014/main" xmlns="" id="{56B47199-1D29-6C03-3EF6-A5CC22841151}"/>
                </a:ext>
              </a:extLst>
            </p:cNvPr>
            <p:cNvCxnSpPr>
              <a:cxnSpLocks/>
            </p:cNvCxnSpPr>
            <p:nvPr/>
          </p:nvCxnSpPr>
          <p:spPr>
            <a:xfrm flipH="1">
              <a:off x="1656530" y="2974193"/>
              <a:ext cx="318973" cy="26345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Rectangle 22">
              <a:extLst>
                <a:ext uri="{FF2B5EF4-FFF2-40B4-BE49-F238E27FC236}">
                  <a16:creationId xmlns:a16="http://schemas.microsoft.com/office/drawing/2014/main" xmlns="" id="{E54ECAFF-2216-2310-DB57-C29085F33811}"/>
                </a:ext>
              </a:extLst>
            </p:cNvPr>
            <p:cNvSpPr/>
            <p:nvPr/>
          </p:nvSpPr>
          <p:spPr>
            <a:xfrm>
              <a:off x="1976287" y="2942305"/>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26" name="Straight Arrow Connector 25">
            <a:extLst>
              <a:ext uri="{FF2B5EF4-FFF2-40B4-BE49-F238E27FC236}">
                <a16:creationId xmlns:a16="http://schemas.microsoft.com/office/drawing/2014/main" xmlns="" id="{2CF92230-F424-83EF-316E-2DDF6D04DA56}"/>
              </a:ext>
            </a:extLst>
          </p:cNvPr>
          <p:cNvCxnSpPr>
            <a:cxnSpLocks/>
          </p:cNvCxnSpPr>
          <p:nvPr/>
        </p:nvCxnSpPr>
        <p:spPr>
          <a:xfrm>
            <a:off x="9306235" y="345614"/>
            <a:ext cx="474441" cy="23165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xmlns="" id="{55E34BF7-EC8B-2785-7758-36534B4FABBA}"/>
              </a:ext>
            </a:extLst>
          </p:cNvPr>
          <p:cNvCxnSpPr>
            <a:cxnSpLocks/>
          </p:cNvCxnSpPr>
          <p:nvPr/>
        </p:nvCxnSpPr>
        <p:spPr>
          <a:xfrm>
            <a:off x="9223470" y="575325"/>
            <a:ext cx="421964" cy="66322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5" name="Rectangle 34">
            <a:extLst>
              <a:ext uri="{FF2B5EF4-FFF2-40B4-BE49-F238E27FC236}">
                <a16:creationId xmlns:a16="http://schemas.microsoft.com/office/drawing/2014/main" xmlns="" id="{4BFE9FDD-5623-CB42-532F-D86EF7B72793}"/>
              </a:ext>
            </a:extLst>
          </p:cNvPr>
          <p:cNvSpPr/>
          <p:nvPr/>
        </p:nvSpPr>
        <p:spPr>
          <a:xfrm>
            <a:off x="5782203" y="1293898"/>
            <a:ext cx="5299205" cy="4239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Aptos Narrow" panose="020B0004020202020204" pitchFamily="34" charset="0"/>
              </a:rPr>
              <a:t>* Enter any removal costs if applicable . </a:t>
            </a:r>
          </a:p>
          <a:p>
            <a:pPr algn="ctr"/>
            <a:endParaRPr lang="en-US" dirty="0">
              <a:solidFill>
                <a:srgbClr val="FF0000"/>
              </a:solidFill>
            </a:endParaRPr>
          </a:p>
        </p:txBody>
      </p:sp>
      <p:grpSp>
        <p:nvGrpSpPr>
          <p:cNvPr id="36" name="Group 35">
            <a:extLst>
              <a:ext uri="{FF2B5EF4-FFF2-40B4-BE49-F238E27FC236}">
                <a16:creationId xmlns:a16="http://schemas.microsoft.com/office/drawing/2014/main" xmlns="" id="{9DF97388-95B2-9746-6E9F-07ED360A1058}"/>
              </a:ext>
            </a:extLst>
          </p:cNvPr>
          <p:cNvGrpSpPr/>
          <p:nvPr/>
        </p:nvGrpSpPr>
        <p:grpSpPr>
          <a:xfrm>
            <a:off x="6734689" y="3723131"/>
            <a:ext cx="868174" cy="524073"/>
            <a:chOff x="2182762" y="3060290"/>
            <a:chExt cx="868174" cy="524073"/>
          </a:xfrm>
        </p:grpSpPr>
        <p:cxnSp>
          <p:nvCxnSpPr>
            <p:cNvPr id="37" name="Straight Arrow Connector 36">
              <a:extLst>
                <a:ext uri="{FF2B5EF4-FFF2-40B4-BE49-F238E27FC236}">
                  <a16:creationId xmlns:a16="http://schemas.microsoft.com/office/drawing/2014/main" xmlns="" id="{A8C51F43-A0AC-F085-250E-B20C539C0C3E}"/>
                </a:ext>
              </a:extLst>
            </p:cNvPr>
            <p:cNvCxnSpPr>
              <a:cxnSpLocks/>
            </p:cNvCxnSpPr>
            <p:nvPr/>
          </p:nvCxnSpPr>
          <p:spPr>
            <a:xfrm>
              <a:off x="2610449" y="3343352"/>
              <a:ext cx="440487" cy="24101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8" name="Rectangle 37">
              <a:extLst>
                <a:ext uri="{FF2B5EF4-FFF2-40B4-BE49-F238E27FC236}">
                  <a16:creationId xmlns:a16="http://schemas.microsoft.com/office/drawing/2014/main" xmlns="" id="{2A63A1D0-7B9F-DABB-6431-0E18D1659035}"/>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7</a:t>
              </a:r>
            </a:p>
          </p:txBody>
        </p:sp>
      </p:grpSp>
      <p:grpSp>
        <p:nvGrpSpPr>
          <p:cNvPr id="39" name="Group 38">
            <a:extLst>
              <a:ext uri="{FF2B5EF4-FFF2-40B4-BE49-F238E27FC236}">
                <a16:creationId xmlns:a16="http://schemas.microsoft.com/office/drawing/2014/main" xmlns="" id="{34C9A90D-7B5A-2584-1EE9-DB689FE440D0}"/>
              </a:ext>
            </a:extLst>
          </p:cNvPr>
          <p:cNvGrpSpPr/>
          <p:nvPr/>
        </p:nvGrpSpPr>
        <p:grpSpPr>
          <a:xfrm>
            <a:off x="10414140" y="5280887"/>
            <a:ext cx="737402" cy="745767"/>
            <a:chOff x="1873047" y="3060290"/>
            <a:chExt cx="737402" cy="745767"/>
          </a:xfrm>
        </p:grpSpPr>
        <p:cxnSp>
          <p:nvCxnSpPr>
            <p:cNvPr id="40" name="Straight Arrow Connector 39">
              <a:extLst>
                <a:ext uri="{FF2B5EF4-FFF2-40B4-BE49-F238E27FC236}">
                  <a16:creationId xmlns:a16="http://schemas.microsoft.com/office/drawing/2014/main" xmlns="" id="{C3A64DC0-2388-2157-EEEB-D8F212F783C0}"/>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1" name="Rectangle 40">
              <a:extLst>
                <a:ext uri="{FF2B5EF4-FFF2-40B4-BE49-F238E27FC236}">
                  <a16:creationId xmlns:a16="http://schemas.microsoft.com/office/drawing/2014/main" xmlns="" id="{186139D2-FE89-BFC0-2E52-1A4AF04E2E4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8</a:t>
              </a:r>
            </a:p>
          </p:txBody>
        </p:sp>
      </p:grpSp>
      <p:grpSp>
        <p:nvGrpSpPr>
          <p:cNvPr id="42" name="Group 41">
            <a:extLst>
              <a:ext uri="{FF2B5EF4-FFF2-40B4-BE49-F238E27FC236}">
                <a16:creationId xmlns:a16="http://schemas.microsoft.com/office/drawing/2014/main" xmlns="" id="{1D5B1C7D-CB22-F29A-9B8C-756840B7CDCE}"/>
              </a:ext>
            </a:extLst>
          </p:cNvPr>
          <p:cNvGrpSpPr/>
          <p:nvPr/>
        </p:nvGrpSpPr>
        <p:grpSpPr>
          <a:xfrm>
            <a:off x="10207670" y="4237043"/>
            <a:ext cx="737402" cy="745767"/>
            <a:chOff x="1873047" y="3060290"/>
            <a:chExt cx="737402" cy="745767"/>
          </a:xfrm>
        </p:grpSpPr>
        <p:cxnSp>
          <p:nvCxnSpPr>
            <p:cNvPr id="43" name="Straight Arrow Connector 42">
              <a:extLst>
                <a:ext uri="{FF2B5EF4-FFF2-40B4-BE49-F238E27FC236}">
                  <a16:creationId xmlns:a16="http://schemas.microsoft.com/office/drawing/2014/main" xmlns="" id="{DEDFCC3D-D730-55C7-0C61-91E00E63B604}"/>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4" name="Rectangle 43">
              <a:extLst>
                <a:ext uri="{FF2B5EF4-FFF2-40B4-BE49-F238E27FC236}">
                  <a16:creationId xmlns:a16="http://schemas.microsoft.com/office/drawing/2014/main" xmlns="" id="{3B6ED890-61A3-3104-3DAD-12B0F83F613A}"/>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9</a:t>
              </a:r>
            </a:p>
          </p:txBody>
        </p:sp>
      </p:grpSp>
      <p:pic>
        <p:nvPicPr>
          <p:cNvPr id="15" name="Picture 14">
            <a:extLst>
              <a:ext uri="{FF2B5EF4-FFF2-40B4-BE49-F238E27FC236}">
                <a16:creationId xmlns:a16="http://schemas.microsoft.com/office/drawing/2014/main" xmlns="" id="{FAB30745-5FB2-C5FF-C7C4-77C8FFC3FF40}"/>
              </a:ext>
            </a:extLst>
          </p:cNvPr>
          <p:cNvPicPr>
            <a:picLocks noChangeAspect="1"/>
          </p:cNvPicPr>
          <p:nvPr/>
        </p:nvPicPr>
        <p:blipFill>
          <a:blip r:embed="rId5">
            <a:extLst>
              <a:ext uri="{28A0092B-C50C-407E-A947-70E740481C1C}">
                <a14:useLocalDpi xmlns:a14="http://schemas.microsoft.com/office/drawing/2010/main" val="0"/>
              </a:ext>
            </a:extLst>
          </a:blip>
          <a:srcRect r="7828" b="-10860"/>
          <a:stretch/>
        </p:blipFill>
        <p:spPr>
          <a:xfrm>
            <a:off x="7659735" y="3606335"/>
            <a:ext cx="1080000" cy="153253"/>
          </a:xfrm>
          <a:prstGeom prst="rect">
            <a:avLst/>
          </a:prstGeom>
        </p:spPr>
      </p:pic>
    </p:spTree>
    <p:extLst>
      <p:ext uri="{BB962C8B-B14F-4D97-AF65-F5344CB8AC3E}">
        <p14:creationId xmlns:p14="http://schemas.microsoft.com/office/powerpoint/2010/main" val="380620083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52A9B6A-15E7-6FE5-F266-0FD7BF47478D}"/>
              </a:ext>
            </a:extLst>
          </p:cNvPr>
          <p:cNvSpPr>
            <a:spLocks noGrp="1"/>
          </p:cNvSpPr>
          <p:nvPr>
            <p:ph sz="half" idx="1"/>
          </p:nvPr>
        </p:nvSpPr>
        <p:spPr>
          <a:xfrm>
            <a:off x="14748" y="44248"/>
            <a:ext cx="11631562" cy="5340552"/>
          </a:xfrm>
        </p:spPr>
        <p:txBody>
          <a:bodyPr>
            <a:normAutofit/>
          </a:bodyPr>
          <a:lstStyle/>
          <a:p>
            <a:pPr marL="0" indent="0">
              <a:buNone/>
            </a:pPr>
            <a:r>
              <a:rPr lang="en-US" sz="1800" b="1" dirty="0">
                <a:solidFill>
                  <a:srgbClr val="000000"/>
                </a:solidFill>
                <a:latin typeface="Aptos Narrow" panose="020B0004020202020204" pitchFamily="34" charset="0"/>
              </a:rPr>
              <a:t>*To partially retire the asset</a:t>
            </a:r>
          </a:p>
          <a:p>
            <a:pPr marL="0" indent="0">
              <a:buNone/>
            </a:pPr>
            <a:r>
              <a:rPr lang="en-US" sz="1800" dirty="0">
                <a:solidFill>
                  <a:srgbClr val="000000"/>
                </a:solidFill>
                <a:latin typeface="Aptos Narrow" panose="020B0004020202020204" pitchFamily="34" charset="0"/>
              </a:rPr>
              <a:t> Apply all the pervious steps related to the fully retirements except for the sales amount. </a:t>
            </a:r>
          </a:p>
          <a:p>
            <a:pPr marL="0" indent="0">
              <a:buNone/>
            </a:pPr>
            <a:r>
              <a:rPr lang="en-US" sz="1800" dirty="0">
                <a:solidFill>
                  <a:srgbClr val="000000"/>
                </a:solidFill>
                <a:latin typeface="Aptos Narrow" panose="020B0004020202020204" pitchFamily="34" charset="0"/>
              </a:rPr>
              <a:t>10- Enter the assessed value and any additional information you wish to include, then click "Done.“</a:t>
            </a: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a:p>
            <a:pPr marL="0" indent="0">
              <a:buNone/>
            </a:pPr>
            <a:endParaRPr lang="en-US" sz="200" dirty="0">
              <a:solidFill>
                <a:srgbClr val="000000"/>
              </a:solidFill>
              <a:latin typeface="Aptos Narrow" panose="020B0004020202020204" pitchFamily="34" charset="0"/>
            </a:endParaRPr>
          </a:p>
          <a:p>
            <a:pPr marL="0" indent="0">
              <a:buNone/>
            </a:pPr>
            <a:endParaRPr lang="en-US" sz="1800" dirty="0">
              <a:solidFill>
                <a:srgbClr val="000000"/>
              </a:solidFill>
              <a:latin typeface="Aptos Narrow" panose="020B0004020202020204" pitchFamily="34" charset="0"/>
            </a:endParaRPr>
          </a:p>
        </p:txBody>
      </p:sp>
      <p:pic>
        <p:nvPicPr>
          <p:cNvPr id="6" name="Content Placeholder 5">
            <a:extLst>
              <a:ext uri="{FF2B5EF4-FFF2-40B4-BE49-F238E27FC236}">
                <a16:creationId xmlns:a16="http://schemas.microsoft.com/office/drawing/2014/main" xmlns="" id="{AEAFFBFE-08FC-3423-16B2-2CE1BFB37A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086" y="1198193"/>
            <a:ext cx="5862638" cy="3631612"/>
          </a:xfrm>
        </p:spPr>
      </p:pic>
      <p:grpSp>
        <p:nvGrpSpPr>
          <p:cNvPr id="2" name="Group 1">
            <a:extLst>
              <a:ext uri="{FF2B5EF4-FFF2-40B4-BE49-F238E27FC236}">
                <a16:creationId xmlns:a16="http://schemas.microsoft.com/office/drawing/2014/main" xmlns="" id="{EFB14423-0850-F6BF-ACFA-61F7565AB8C4}"/>
              </a:ext>
            </a:extLst>
          </p:cNvPr>
          <p:cNvGrpSpPr/>
          <p:nvPr/>
        </p:nvGrpSpPr>
        <p:grpSpPr>
          <a:xfrm>
            <a:off x="5750577" y="1975872"/>
            <a:ext cx="737402" cy="745767"/>
            <a:chOff x="1873047" y="3060290"/>
            <a:chExt cx="737402" cy="745767"/>
          </a:xfrm>
        </p:grpSpPr>
        <p:cxnSp>
          <p:nvCxnSpPr>
            <p:cNvPr id="4" name="Straight Arrow Connector 3">
              <a:extLst>
                <a:ext uri="{FF2B5EF4-FFF2-40B4-BE49-F238E27FC236}">
                  <a16:creationId xmlns:a16="http://schemas.microsoft.com/office/drawing/2014/main" xmlns="" id="{6E5F158A-512F-086B-974B-73A4A02E856C}"/>
                </a:ext>
              </a:extLst>
            </p:cNvPr>
            <p:cNvCxnSpPr>
              <a:cxnSpLocks/>
            </p:cNvCxnSpPr>
            <p:nvPr/>
          </p:nvCxnSpPr>
          <p:spPr>
            <a:xfrm flipH="1">
              <a:off x="1873047" y="3478625"/>
              <a:ext cx="324462" cy="32743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xmlns="" id="{B70CCB34-7837-24D9-31F5-0F05E3F6B069}"/>
                </a:ext>
              </a:extLst>
            </p:cNvPr>
            <p:cNvSpPr/>
            <p:nvPr/>
          </p:nvSpPr>
          <p:spPr>
            <a:xfrm>
              <a:off x="2182762" y="30602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10</a:t>
              </a:r>
            </a:p>
          </p:txBody>
        </p:sp>
      </p:grpSp>
      <p:sp>
        <p:nvSpPr>
          <p:cNvPr id="7" name="Rectangle 6">
            <a:extLst>
              <a:ext uri="{FF2B5EF4-FFF2-40B4-BE49-F238E27FC236}">
                <a16:creationId xmlns:a16="http://schemas.microsoft.com/office/drawing/2014/main" xmlns="" id="{D804BD08-CD3F-8A8C-2A6D-0413D71D885C}"/>
              </a:ext>
            </a:extLst>
          </p:cNvPr>
          <p:cNvSpPr/>
          <p:nvPr/>
        </p:nvSpPr>
        <p:spPr>
          <a:xfrm>
            <a:off x="7759700" y="1435100"/>
            <a:ext cx="2857500" cy="1917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latin typeface="Aptos Narrow" panose="020B0004020202020204" pitchFamily="34" charset="0"/>
              </a:rPr>
              <a:t>Oracle Assets assigns each retirement transaction a unique Reference Number that you can use to track the retirement.</a:t>
            </a:r>
          </a:p>
          <a:p>
            <a:pPr algn="ctr"/>
            <a:endParaRPr lang="en-US" dirty="0"/>
          </a:p>
        </p:txBody>
      </p:sp>
      <p:cxnSp>
        <p:nvCxnSpPr>
          <p:cNvPr id="8" name="Straight Arrow Connector 7">
            <a:extLst>
              <a:ext uri="{FF2B5EF4-FFF2-40B4-BE49-F238E27FC236}">
                <a16:creationId xmlns:a16="http://schemas.microsoft.com/office/drawing/2014/main" xmlns="" id="{7D8B0854-5C8F-6D87-FFA6-7648EA94232F}"/>
              </a:ext>
            </a:extLst>
          </p:cNvPr>
          <p:cNvCxnSpPr>
            <a:cxnSpLocks/>
          </p:cNvCxnSpPr>
          <p:nvPr/>
        </p:nvCxnSpPr>
        <p:spPr>
          <a:xfrm flipH="1">
            <a:off x="5562600" y="1752600"/>
            <a:ext cx="2182085"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9" name="Picture 8">
            <a:extLst>
              <a:ext uri="{FF2B5EF4-FFF2-40B4-BE49-F238E27FC236}">
                <a16:creationId xmlns:a16="http://schemas.microsoft.com/office/drawing/2014/main" xmlns="" id="{950A4BE8-5DB9-C6AE-0857-37507BA2EBF4}"/>
              </a:ext>
            </a:extLst>
          </p:cNvPr>
          <p:cNvPicPr>
            <a:picLocks noChangeAspect="1"/>
          </p:cNvPicPr>
          <p:nvPr/>
        </p:nvPicPr>
        <p:blipFill>
          <a:blip r:embed="rId3">
            <a:extLst>
              <a:ext uri="{28A0092B-C50C-407E-A947-70E740481C1C}">
                <a14:useLocalDpi xmlns:a14="http://schemas.microsoft.com/office/drawing/2010/main" val="0"/>
              </a:ext>
            </a:extLst>
          </a:blip>
          <a:srcRect r="7828" b="-10860"/>
          <a:stretch/>
        </p:blipFill>
        <p:spPr>
          <a:xfrm>
            <a:off x="1893116" y="1822619"/>
            <a:ext cx="1008000" cy="143037"/>
          </a:xfrm>
          <a:prstGeom prst="rect">
            <a:avLst/>
          </a:prstGeom>
        </p:spPr>
      </p:pic>
    </p:spTree>
    <p:extLst>
      <p:ext uri="{BB962C8B-B14F-4D97-AF65-F5344CB8AC3E}">
        <p14:creationId xmlns:p14="http://schemas.microsoft.com/office/powerpoint/2010/main" val="342804323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5014387-08E8-3FBF-6F9F-258E8B812A2C}"/>
              </a:ext>
            </a:extLst>
          </p:cNvPr>
          <p:cNvSpPr>
            <a:spLocks noGrp="1"/>
          </p:cNvSpPr>
          <p:nvPr>
            <p:ph sz="half" idx="1"/>
          </p:nvPr>
        </p:nvSpPr>
        <p:spPr>
          <a:xfrm>
            <a:off x="88492" y="47895"/>
            <a:ext cx="11852788" cy="6073724"/>
          </a:xfrm>
        </p:spPr>
        <p:txBody>
          <a:bodyPr>
            <a:normAutofit/>
          </a:bodyPr>
          <a:lstStyle/>
          <a:p>
            <a:pPr marL="0" indent="0">
              <a:buNone/>
            </a:pPr>
            <a:r>
              <a:rPr lang="en-US" sz="1600" dirty="0"/>
              <a:t>11- After the Asset Retirement, run Calculate Gains and Losses program .</a:t>
            </a:r>
          </a:p>
          <a:p>
            <a:pPr marL="0" indent="0">
              <a:buNone/>
            </a:pPr>
            <a:r>
              <a:rPr lang="en-US" sz="1400" dirty="0">
                <a:solidFill>
                  <a:srgbClr val="FF0000"/>
                </a:solidFill>
              </a:rPr>
              <a:t>Optionally calculate gains and losses to change the status of the retirement transaction from PENDING to PROCESSED or run depreciation it will automatically runs  Calculate Gains and Losses program .</a:t>
            </a:r>
          </a:p>
        </p:txBody>
      </p:sp>
      <p:pic>
        <p:nvPicPr>
          <p:cNvPr id="12" name="Picture 11" descr="A screenshot of a computer&#10;&#10;Description automatically generated">
            <a:extLst>
              <a:ext uri="{FF2B5EF4-FFF2-40B4-BE49-F238E27FC236}">
                <a16:creationId xmlns:a16="http://schemas.microsoft.com/office/drawing/2014/main" xmlns="" id="{047F9FC9-E183-DF35-29CA-276BA42E6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80" y="905277"/>
            <a:ext cx="5153744" cy="2861187"/>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xmlns="" id="{B8883781-F1E5-F18F-1238-957D725B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80" y="3817374"/>
            <a:ext cx="5153744" cy="293738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xmlns="" id="{48C7A89D-7C71-5D81-B279-4BF7A7332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6420" y="854368"/>
            <a:ext cx="5506711" cy="303920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xmlns="" id="{475CB043-8FB0-21CE-09C1-5DCB8C2F8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46" y="3893574"/>
            <a:ext cx="5520485" cy="2861187"/>
          </a:xfrm>
          <a:prstGeom prst="rect">
            <a:avLst/>
          </a:prstGeom>
        </p:spPr>
      </p:pic>
      <p:grpSp>
        <p:nvGrpSpPr>
          <p:cNvPr id="2" name="Group 1">
            <a:extLst>
              <a:ext uri="{FF2B5EF4-FFF2-40B4-BE49-F238E27FC236}">
                <a16:creationId xmlns:a16="http://schemas.microsoft.com/office/drawing/2014/main" xmlns="" id="{3872DC0C-3D09-C4FD-204D-22B8CD99F501}"/>
              </a:ext>
            </a:extLst>
          </p:cNvPr>
          <p:cNvGrpSpPr/>
          <p:nvPr/>
        </p:nvGrpSpPr>
        <p:grpSpPr>
          <a:xfrm>
            <a:off x="2174567" y="1361503"/>
            <a:ext cx="427687" cy="897258"/>
            <a:chOff x="2182762" y="2869790"/>
            <a:chExt cx="427687" cy="897258"/>
          </a:xfrm>
        </p:grpSpPr>
        <p:cxnSp>
          <p:nvCxnSpPr>
            <p:cNvPr id="4" name="Straight Arrow Connector 3">
              <a:extLst>
                <a:ext uri="{FF2B5EF4-FFF2-40B4-BE49-F238E27FC236}">
                  <a16:creationId xmlns:a16="http://schemas.microsoft.com/office/drawing/2014/main" xmlns="" id="{438C99B3-0D95-389E-9E29-4C948CA403C1}"/>
                </a:ext>
              </a:extLst>
            </p:cNvPr>
            <p:cNvCxnSpPr>
              <a:cxnSpLocks/>
            </p:cNvCxnSpPr>
            <p:nvPr/>
          </p:nvCxnSpPr>
          <p:spPr>
            <a:xfrm>
              <a:off x="2386772" y="3298843"/>
              <a:ext cx="0" cy="46820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xmlns="" id="{0B6E7F3E-5B68-717D-278E-E79D6CF0A65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11</a:t>
              </a:r>
            </a:p>
          </p:txBody>
        </p:sp>
      </p:grpSp>
    </p:spTree>
    <p:extLst>
      <p:ext uri="{BB962C8B-B14F-4D97-AF65-F5344CB8AC3E}">
        <p14:creationId xmlns:p14="http://schemas.microsoft.com/office/powerpoint/2010/main" val="277896497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CF6AFB8-FCF0-ADEA-6E30-45C8D6352046}"/>
              </a:ext>
            </a:extLst>
          </p:cNvPr>
          <p:cNvSpPr>
            <a:spLocks noGrp="1"/>
          </p:cNvSpPr>
          <p:nvPr>
            <p:ph sz="half" idx="1"/>
          </p:nvPr>
        </p:nvSpPr>
        <p:spPr>
          <a:xfrm>
            <a:off x="250723" y="190500"/>
            <a:ext cx="10557387" cy="6238491"/>
          </a:xfrm>
        </p:spPr>
        <p:txBody>
          <a:bodyPr/>
          <a:lstStyle/>
          <a:p>
            <a:pPr marL="0" indent="0">
              <a:buNone/>
            </a:pPr>
            <a:r>
              <a:rPr lang="en-US" sz="1600" dirty="0"/>
              <a:t>12- Click on Refresh until the phase changed to completed Data .</a:t>
            </a:r>
          </a:p>
          <a:p>
            <a:pPr marL="0" indent="0">
              <a:buNone/>
            </a:pPr>
            <a:r>
              <a:rPr lang="en-US" sz="1600" dirty="0"/>
              <a:t>13- Then Click on View Output.</a:t>
            </a:r>
          </a:p>
        </p:txBody>
      </p:sp>
      <p:pic>
        <p:nvPicPr>
          <p:cNvPr id="7" name="Content Placeholder 6">
            <a:extLst>
              <a:ext uri="{FF2B5EF4-FFF2-40B4-BE49-F238E27FC236}">
                <a16:creationId xmlns:a16="http://schemas.microsoft.com/office/drawing/2014/main" xmlns="" id="{22A4C809-2AF2-F740-9B4C-D7A7DEEADA8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bwMode="auto">
          <a:xfrm>
            <a:off x="6441546" y="2017713"/>
            <a:ext cx="4588933" cy="34417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1" descr="A screenshot of a computer&#10;&#10;Description automatically generated">
            <a:extLst>
              <a:ext uri="{FF2B5EF4-FFF2-40B4-BE49-F238E27FC236}">
                <a16:creationId xmlns:a16="http://schemas.microsoft.com/office/drawing/2014/main" xmlns="" id="{3B1ED2DD-0A5D-91E2-D08B-20D1D8893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36" y="1303239"/>
            <a:ext cx="5589638" cy="3865357"/>
          </a:xfrm>
          <a:prstGeom prst="rect">
            <a:avLst/>
          </a:prstGeom>
        </p:spPr>
      </p:pic>
      <p:grpSp>
        <p:nvGrpSpPr>
          <p:cNvPr id="2" name="Group 1">
            <a:extLst>
              <a:ext uri="{FF2B5EF4-FFF2-40B4-BE49-F238E27FC236}">
                <a16:creationId xmlns:a16="http://schemas.microsoft.com/office/drawing/2014/main" xmlns="" id="{A9F28D44-29E8-02CD-ECE7-05CDBA2DD13E}"/>
              </a:ext>
            </a:extLst>
          </p:cNvPr>
          <p:cNvGrpSpPr/>
          <p:nvPr/>
        </p:nvGrpSpPr>
        <p:grpSpPr>
          <a:xfrm>
            <a:off x="1435100" y="929473"/>
            <a:ext cx="824254" cy="785027"/>
            <a:chOff x="1786195" y="2869790"/>
            <a:chExt cx="824254" cy="785027"/>
          </a:xfrm>
        </p:grpSpPr>
        <p:cxnSp>
          <p:nvCxnSpPr>
            <p:cNvPr id="4" name="Straight Arrow Connector 3">
              <a:extLst>
                <a:ext uri="{FF2B5EF4-FFF2-40B4-BE49-F238E27FC236}">
                  <a16:creationId xmlns:a16="http://schemas.microsoft.com/office/drawing/2014/main" xmlns="" id="{2403FA3D-45DD-5592-19D3-018AD611FDE3}"/>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6" name="Rectangle 5">
              <a:extLst>
                <a:ext uri="{FF2B5EF4-FFF2-40B4-BE49-F238E27FC236}">
                  <a16:creationId xmlns:a16="http://schemas.microsoft.com/office/drawing/2014/main" xmlns="" id="{3603F738-0C04-1C77-4165-7DA3FDDAC46A}"/>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12</a:t>
              </a:r>
            </a:p>
          </p:txBody>
        </p:sp>
      </p:grpSp>
      <p:grpSp>
        <p:nvGrpSpPr>
          <p:cNvPr id="9" name="Group 8">
            <a:extLst>
              <a:ext uri="{FF2B5EF4-FFF2-40B4-BE49-F238E27FC236}">
                <a16:creationId xmlns:a16="http://schemas.microsoft.com/office/drawing/2014/main" xmlns="" id="{D0A69227-74AB-CF7B-FAB5-9EF52EFEC4F7}"/>
              </a:ext>
            </a:extLst>
          </p:cNvPr>
          <p:cNvGrpSpPr/>
          <p:nvPr/>
        </p:nvGrpSpPr>
        <p:grpSpPr>
          <a:xfrm>
            <a:off x="4846100" y="3540718"/>
            <a:ext cx="824254" cy="785027"/>
            <a:chOff x="1786195" y="2869790"/>
            <a:chExt cx="824254" cy="785027"/>
          </a:xfrm>
        </p:grpSpPr>
        <p:cxnSp>
          <p:nvCxnSpPr>
            <p:cNvPr id="10" name="Straight Arrow Connector 9">
              <a:extLst>
                <a:ext uri="{FF2B5EF4-FFF2-40B4-BE49-F238E27FC236}">
                  <a16:creationId xmlns:a16="http://schemas.microsoft.com/office/drawing/2014/main" xmlns="" id="{D77F2DDB-4545-0526-3D24-7E562A62A07C}"/>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angle 10">
              <a:extLst>
                <a:ext uri="{FF2B5EF4-FFF2-40B4-BE49-F238E27FC236}">
                  <a16:creationId xmlns:a16="http://schemas.microsoft.com/office/drawing/2014/main" xmlns="" id="{9C051546-22B3-FCD3-9F40-B4FBC58E5297}"/>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13</a:t>
              </a:r>
            </a:p>
          </p:txBody>
        </p:sp>
      </p:grpSp>
    </p:spTree>
    <p:extLst>
      <p:ext uri="{BB962C8B-B14F-4D97-AF65-F5344CB8AC3E}">
        <p14:creationId xmlns:p14="http://schemas.microsoft.com/office/powerpoint/2010/main" val="184664156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omputer&#10;&#10;Description automatically generated">
            <a:extLst>
              <a:ext uri="{FF2B5EF4-FFF2-40B4-BE49-F238E27FC236}">
                <a16:creationId xmlns:a16="http://schemas.microsoft.com/office/drawing/2014/main" xmlns="" id="{0860EB9D-E605-2D63-0946-E5DEF609F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51" y="2327008"/>
            <a:ext cx="3984785" cy="4055969"/>
          </a:xfrm>
          <a:prstGeom prst="rect">
            <a:avLst/>
          </a:prstGeom>
        </p:spPr>
      </p:pic>
      <p:sp>
        <p:nvSpPr>
          <p:cNvPr id="8" name="Content Placeholder 7">
            <a:extLst>
              <a:ext uri="{FF2B5EF4-FFF2-40B4-BE49-F238E27FC236}">
                <a16:creationId xmlns:a16="http://schemas.microsoft.com/office/drawing/2014/main" xmlns="" id="{E62B58A2-0173-9908-7E9A-1294C4FACDA9}"/>
              </a:ext>
            </a:extLst>
          </p:cNvPr>
          <p:cNvSpPr>
            <a:spLocks noGrp="1"/>
          </p:cNvSpPr>
          <p:nvPr>
            <p:ph sz="half" idx="1"/>
          </p:nvPr>
        </p:nvSpPr>
        <p:spPr>
          <a:xfrm>
            <a:off x="0" y="109210"/>
            <a:ext cx="6149735" cy="3737412"/>
          </a:xfrm>
        </p:spPr>
        <p:txBody>
          <a:bodyPr/>
          <a:lstStyle/>
          <a:p>
            <a:pPr marL="0" indent="0">
              <a:buNone/>
            </a:pPr>
            <a:r>
              <a:rPr lang="en-US" sz="1600" dirty="0">
                <a:solidFill>
                  <a:srgbClr val="FF0000"/>
                </a:solidFill>
              </a:rPr>
              <a:t>*To review the impact on the financials ( Run Depreciation and Create Accounting ).</a:t>
            </a:r>
          </a:p>
          <a:p>
            <a:pPr marL="0" indent="0">
              <a:buNone/>
            </a:pPr>
            <a:r>
              <a:rPr lang="en-US" sz="1600" b="1" u="sng" dirty="0"/>
              <a:t>* Run Depreciation:</a:t>
            </a:r>
          </a:p>
          <a:p>
            <a:pPr marL="0" indent="0">
              <a:buNone/>
            </a:pPr>
            <a:r>
              <a:rPr lang="en-US" sz="1600" dirty="0"/>
              <a:t>14- Open the Run Depreciation window.</a:t>
            </a:r>
          </a:p>
          <a:p>
            <a:pPr marL="0" indent="0">
              <a:buNone/>
            </a:pPr>
            <a:r>
              <a:rPr lang="en-US" sz="1600" dirty="0"/>
              <a:t>15- Then Choose the Book for which you want to run depreciation then Choose Run.</a:t>
            </a:r>
          </a:p>
          <a:p>
            <a:pPr marL="0" indent="0">
              <a:buNone/>
            </a:pPr>
            <a:r>
              <a:rPr lang="en-US" sz="1600" dirty="0"/>
              <a:t>16 – Then Press ok .</a:t>
            </a:r>
          </a:p>
          <a:p>
            <a:pPr marL="0" indent="0">
              <a:buNone/>
            </a:pPr>
            <a:r>
              <a:rPr lang="en-US" sz="1600" dirty="0"/>
              <a:t>                                                                                                      </a:t>
            </a:r>
            <a:endParaRPr lang="en-US" sz="1600" dirty="0">
              <a:solidFill>
                <a:srgbClr val="FF0000"/>
              </a:solidFill>
            </a:endParaRPr>
          </a:p>
          <a:p>
            <a:pPr marL="0" indent="0">
              <a:buNone/>
            </a:pPr>
            <a:endParaRPr lang="en-US" sz="1600" dirty="0"/>
          </a:p>
          <a:p>
            <a:pPr marL="0" indent="0">
              <a:buNone/>
            </a:pPr>
            <a:endParaRPr lang="en-US" sz="1600" dirty="0"/>
          </a:p>
          <a:p>
            <a:pPr marL="0" indent="0">
              <a:buNone/>
            </a:pPr>
            <a:endParaRPr lang="en-US" dirty="0"/>
          </a:p>
        </p:txBody>
      </p:sp>
      <p:pic>
        <p:nvPicPr>
          <p:cNvPr id="12" name="Picture 11" descr="A screenshot of a computer&#10;&#10;Description automatically generated">
            <a:extLst>
              <a:ext uri="{FF2B5EF4-FFF2-40B4-BE49-F238E27FC236}">
                <a16:creationId xmlns:a16="http://schemas.microsoft.com/office/drawing/2014/main" xmlns="" id="{D0A83AE2-47E8-CE1C-880B-9E3B7093EE01}"/>
              </a:ext>
            </a:extLst>
          </p:cNvPr>
          <p:cNvPicPr>
            <a:picLocks noChangeAspect="1"/>
          </p:cNvPicPr>
          <p:nvPr/>
        </p:nvPicPr>
        <p:blipFill>
          <a:blip r:embed="rId3">
            <a:extLst>
              <a:ext uri="{28A0092B-C50C-407E-A947-70E740481C1C}">
                <a14:useLocalDpi xmlns:a14="http://schemas.microsoft.com/office/drawing/2010/main" val="0"/>
              </a:ext>
            </a:extLst>
          </a:blip>
          <a:srcRect t="4377" r="5169" b="6830"/>
          <a:stretch/>
        </p:blipFill>
        <p:spPr>
          <a:xfrm>
            <a:off x="1850748" y="3984250"/>
            <a:ext cx="2801131" cy="128255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xmlns="" id="{5627DA5B-523F-8488-6D22-0633A05FB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224" y="2937459"/>
            <a:ext cx="2401159" cy="1088599"/>
          </a:xfrm>
          <a:prstGeom prst="rect">
            <a:avLst/>
          </a:prstGeom>
        </p:spPr>
      </p:pic>
      <p:grpSp>
        <p:nvGrpSpPr>
          <p:cNvPr id="2" name="Group 1">
            <a:extLst>
              <a:ext uri="{FF2B5EF4-FFF2-40B4-BE49-F238E27FC236}">
                <a16:creationId xmlns:a16="http://schemas.microsoft.com/office/drawing/2014/main" xmlns="" id="{A0B013B7-523A-A812-06C2-11369C1AB39A}"/>
              </a:ext>
            </a:extLst>
          </p:cNvPr>
          <p:cNvGrpSpPr/>
          <p:nvPr/>
        </p:nvGrpSpPr>
        <p:grpSpPr>
          <a:xfrm>
            <a:off x="1652466" y="3244825"/>
            <a:ext cx="824254" cy="785027"/>
            <a:chOff x="1786195" y="2869790"/>
            <a:chExt cx="824254" cy="785027"/>
          </a:xfrm>
        </p:grpSpPr>
        <p:cxnSp>
          <p:nvCxnSpPr>
            <p:cNvPr id="3" name="Straight Arrow Connector 2">
              <a:extLst>
                <a:ext uri="{FF2B5EF4-FFF2-40B4-BE49-F238E27FC236}">
                  <a16:creationId xmlns:a16="http://schemas.microsoft.com/office/drawing/2014/main" xmlns="" id="{EF4E1C64-779A-A223-A8AD-B0167530C829}"/>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4" name="Rectangle 3">
              <a:extLst>
                <a:ext uri="{FF2B5EF4-FFF2-40B4-BE49-F238E27FC236}">
                  <a16:creationId xmlns:a16="http://schemas.microsoft.com/office/drawing/2014/main" xmlns="" id="{6CA94FC1-B3DE-6DE1-AEA5-31F7AB02E506}"/>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14</a:t>
              </a:r>
            </a:p>
          </p:txBody>
        </p:sp>
      </p:grpSp>
      <p:grpSp>
        <p:nvGrpSpPr>
          <p:cNvPr id="9" name="Group 8">
            <a:extLst>
              <a:ext uri="{FF2B5EF4-FFF2-40B4-BE49-F238E27FC236}">
                <a16:creationId xmlns:a16="http://schemas.microsoft.com/office/drawing/2014/main" xmlns="" id="{66F07FA7-AF2A-7962-84DA-83040FAB7F98}"/>
              </a:ext>
            </a:extLst>
          </p:cNvPr>
          <p:cNvGrpSpPr/>
          <p:nvPr/>
        </p:nvGrpSpPr>
        <p:grpSpPr>
          <a:xfrm>
            <a:off x="4776221" y="2653922"/>
            <a:ext cx="641531" cy="1023962"/>
            <a:chOff x="1968918" y="2859879"/>
            <a:chExt cx="641531" cy="1023962"/>
          </a:xfrm>
        </p:grpSpPr>
        <p:cxnSp>
          <p:nvCxnSpPr>
            <p:cNvPr id="11" name="Straight Arrow Connector 10">
              <a:extLst>
                <a:ext uri="{FF2B5EF4-FFF2-40B4-BE49-F238E27FC236}">
                  <a16:creationId xmlns:a16="http://schemas.microsoft.com/office/drawing/2014/main" xmlns="" id="{0C6DB539-15E9-E834-17A8-37B0C75C8A76}"/>
                </a:ext>
              </a:extLst>
            </p:cNvPr>
            <p:cNvCxnSpPr>
              <a:cxnSpLocks/>
            </p:cNvCxnSpPr>
            <p:nvPr/>
          </p:nvCxnSpPr>
          <p:spPr>
            <a:xfrm>
              <a:off x="2182762" y="3298843"/>
              <a:ext cx="427687" cy="58499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Rectangle 12">
              <a:extLst>
                <a:ext uri="{FF2B5EF4-FFF2-40B4-BE49-F238E27FC236}">
                  <a16:creationId xmlns:a16="http://schemas.microsoft.com/office/drawing/2014/main" xmlns="" id="{0C86D1B2-B475-981D-7891-FC029B56B67C}"/>
                </a:ext>
              </a:extLst>
            </p:cNvPr>
            <p:cNvSpPr/>
            <p:nvPr/>
          </p:nvSpPr>
          <p:spPr>
            <a:xfrm>
              <a:off x="1968918" y="28598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16</a:t>
              </a:r>
            </a:p>
          </p:txBody>
        </p:sp>
      </p:grpSp>
      <p:sp>
        <p:nvSpPr>
          <p:cNvPr id="15" name="Rectangle 14">
            <a:extLst>
              <a:ext uri="{FF2B5EF4-FFF2-40B4-BE49-F238E27FC236}">
                <a16:creationId xmlns:a16="http://schemas.microsoft.com/office/drawing/2014/main" xmlns="" id="{BB021339-2115-A629-FFE7-BB5BE1AB075E}"/>
              </a:ext>
            </a:extLst>
          </p:cNvPr>
          <p:cNvSpPr/>
          <p:nvPr/>
        </p:nvSpPr>
        <p:spPr>
          <a:xfrm>
            <a:off x="717306" y="5209332"/>
            <a:ext cx="3589288" cy="1260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whether you want Oracle Assets to close the period after successfully depreciating all assets, once you close it you can`t open it again.</a:t>
            </a:r>
          </a:p>
          <a:p>
            <a:pPr algn="ctr"/>
            <a:endParaRPr lang="en-US" dirty="0"/>
          </a:p>
        </p:txBody>
      </p:sp>
      <p:cxnSp>
        <p:nvCxnSpPr>
          <p:cNvPr id="16" name="Straight Arrow Connector 15">
            <a:extLst>
              <a:ext uri="{FF2B5EF4-FFF2-40B4-BE49-F238E27FC236}">
                <a16:creationId xmlns:a16="http://schemas.microsoft.com/office/drawing/2014/main" xmlns="" id="{EF44A71F-5CC0-86B8-D67B-F84F625DCCC4}"/>
              </a:ext>
            </a:extLst>
          </p:cNvPr>
          <p:cNvCxnSpPr>
            <a:cxnSpLocks/>
          </p:cNvCxnSpPr>
          <p:nvPr/>
        </p:nvCxnSpPr>
        <p:spPr>
          <a:xfrm flipV="1">
            <a:off x="2262876" y="4772356"/>
            <a:ext cx="583303" cy="41171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5" name="Group 4">
            <a:extLst>
              <a:ext uri="{FF2B5EF4-FFF2-40B4-BE49-F238E27FC236}">
                <a16:creationId xmlns:a16="http://schemas.microsoft.com/office/drawing/2014/main" xmlns="" id="{00666A90-9ECE-8017-554E-F52958CD2AC6}"/>
              </a:ext>
            </a:extLst>
          </p:cNvPr>
          <p:cNvGrpSpPr/>
          <p:nvPr/>
        </p:nvGrpSpPr>
        <p:grpSpPr>
          <a:xfrm>
            <a:off x="2852762" y="3199976"/>
            <a:ext cx="427687" cy="991145"/>
            <a:chOff x="1570271" y="2625572"/>
            <a:chExt cx="427687" cy="991145"/>
          </a:xfrm>
        </p:grpSpPr>
        <p:cxnSp>
          <p:nvCxnSpPr>
            <p:cNvPr id="6" name="Straight Arrow Connector 5">
              <a:extLst>
                <a:ext uri="{FF2B5EF4-FFF2-40B4-BE49-F238E27FC236}">
                  <a16:creationId xmlns:a16="http://schemas.microsoft.com/office/drawing/2014/main" xmlns="" id="{5C77B511-CCDA-5C2D-6C9A-B80C7E199A4E}"/>
                </a:ext>
              </a:extLst>
            </p:cNvPr>
            <p:cNvCxnSpPr>
              <a:cxnSpLocks/>
              <a:stCxn id="7" idx="2"/>
            </p:cNvCxnSpPr>
            <p:nvPr/>
          </p:nvCxnSpPr>
          <p:spPr>
            <a:xfrm flipH="1">
              <a:off x="1767145" y="3054625"/>
              <a:ext cx="16970" cy="56209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7" name="Rectangle 6">
              <a:extLst>
                <a:ext uri="{FF2B5EF4-FFF2-40B4-BE49-F238E27FC236}">
                  <a16:creationId xmlns:a16="http://schemas.microsoft.com/office/drawing/2014/main" xmlns="" id="{5F67553A-C730-91F0-0BD4-5C5DD1F72883}"/>
                </a:ext>
              </a:extLst>
            </p:cNvPr>
            <p:cNvSpPr/>
            <p:nvPr/>
          </p:nvSpPr>
          <p:spPr>
            <a:xfrm>
              <a:off x="1570271" y="2625572"/>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15</a:t>
              </a:r>
            </a:p>
          </p:txBody>
        </p:sp>
      </p:grpSp>
      <p:pic>
        <p:nvPicPr>
          <p:cNvPr id="24" name="Picture 23" descr="A screenshot of a computer&#10;&#10;Description automatically generated">
            <a:extLst>
              <a:ext uri="{FF2B5EF4-FFF2-40B4-BE49-F238E27FC236}">
                <a16:creationId xmlns:a16="http://schemas.microsoft.com/office/drawing/2014/main" xmlns="" id="{8ACEC5FA-81F6-053A-C46C-42EF9E63A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507" y="2112025"/>
            <a:ext cx="5409056" cy="4055969"/>
          </a:xfrm>
          <a:prstGeom prst="rect">
            <a:avLst/>
          </a:prstGeom>
        </p:spPr>
      </p:pic>
      <p:sp>
        <p:nvSpPr>
          <p:cNvPr id="26" name="Content Placeholder 9">
            <a:extLst>
              <a:ext uri="{FF2B5EF4-FFF2-40B4-BE49-F238E27FC236}">
                <a16:creationId xmlns:a16="http://schemas.microsoft.com/office/drawing/2014/main" xmlns="" id="{A9816BB3-74DC-8066-E4FB-9C7D34053069}"/>
              </a:ext>
            </a:extLst>
          </p:cNvPr>
          <p:cNvSpPr txBox="1">
            <a:spLocks/>
          </p:cNvSpPr>
          <p:nvPr/>
        </p:nvSpPr>
        <p:spPr>
          <a:xfrm>
            <a:off x="6096000" y="123433"/>
            <a:ext cx="4482780" cy="17765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sz="1600" b="1" u="sng" dirty="0"/>
              <a:t>* Create Accounting</a:t>
            </a:r>
          </a:p>
          <a:p>
            <a:pPr marL="0" indent="0">
              <a:buFont typeface="Arial" panose="020B0604020202020204" pitchFamily="34" charset="0"/>
              <a:buNone/>
            </a:pPr>
            <a:r>
              <a:rPr lang="en-US" sz="1500" dirty="0"/>
              <a:t> 17- Menu-&gt;View-&gt;Requests -&gt; Submit a New Request -&gt; single Request-&gt; Select the Request name as Create Accounting – Assets .</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5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sp>
        <p:nvSpPr>
          <p:cNvPr id="27" name="Rectangle 26">
            <a:extLst>
              <a:ext uri="{FF2B5EF4-FFF2-40B4-BE49-F238E27FC236}">
                <a16:creationId xmlns:a16="http://schemas.microsoft.com/office/drawing/2014/main" xmlns="" id="{9F8997F4-8186-AB57-B1A0-DA25026DCD8E}"/>
              </a:ext>
            </a:extLst>
          </p:cNvPr>
          <p:cNvSpPr/>
          <p:nvPr/>
        </p:nvSpPr>
        <p:spPr>
          <a:xfrm>
            <a:off x="9562024" y="3644480"/>
            <a:ext cx="2453704" cy="19270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Enter the required Parameters then Click on ok and Submit until the phase changed to completed Data                                                                            then the Journal Entry will be ready .</a:t>
            </a:r>
          </a:p>
          <a:p>
            <a:pPr algn="ctr"/>
            <a:endParaRPr lang="en-US" sz="1600" dirty="0">
              <a:solidFill>
                <a:srgbClr val="FF0000"/>
              </a:solidFill>
            </a:endParaRPr>
          </a:p>
        </p:txBody>
      </p:sp>
      <p:sp>
        <p:nvSpPr>
          <p:cNvPr id="28" name="Right Brace 27">
            <a:extLst>
              <a:ext uri="{FF2B5EF4-FFF2-40B4-BE49-F238E27FC236}">
                <a16:creationId xmlns:a16="http://schemas.microsoft.com/office/drawing/2014/main" xmlns="" id="{990750D6-97D0-5A71-E9B1-3B4645799DFD}"/>
              </a:ext>
            </a:extLst>
          </p:cNvPr>
          <p:cNvSpPr/>
          <p:nvPr/>
        </p:nvSpPr>
        <p:spPr>
          <a:xfrm>
            <a:off x="8984282" y="3760615"/>
            <a:ext cx="73742" cy="1651819"/>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xmlns="" id="{DFA20D21-4649-DA97-59A4-29807E459303}"/>
              </a:ext>
            </a:extLst>
          </p:cNvPr>
          <p:cNvCxnSpPr>
            <a:cxnSpLocks/>
          </p:cNvCxnSpPr>
          <p:nvPr/>
        </p:nvCxnSpPr>
        <p:spPr>
          <a:xfrm>
            <a:off x="9058024" y="4571777"/>
            <a:ext cx="504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31" name="Group 30">
            <a:extLst>
              <a:ext uri="{FF2B5EF4-FFF2-40B4-BE49-F238E27FC236}">
                <a16:creationId xmlns:a16="http://schemas.microsoft.com/office/drawing/2014/main" xmlns="" id="{BCF16FC1-2D76-8833-50B2-864B2B0B1604}"/>
              </a:ext>
            </a:extLst>
          </p:cNvPr>
          <p:cNvGrpSpPr/>
          <p:nvPr/>
        </p:nvGrpSpPr>
        <p:grpSpPr>
          <a:xfrm>
            <a:off x="8167120" y="2083211"/>
            <a:ext cx="824254" cy="785027"/>
            <a:chOff x="1786195" y="2869790"/>
            <a:chExt cx="824254" cy="785027"/>
          </a:xfrm>
        </p:grpSpPr>
        <p:cxnSp>
          <p:nvCxnSpPr>
            <p:cNvPr id="32" name="Straight Arrow Connector 31">
              <a:extLst>
                <a:ext uri="{FF2B5EF4-FFF2-40B4-BE49-F238E27FC236}">
                  <a16:creationId xmlns:a16="http://schemas.microsoft.com/office/drawing/2014/main" xmlns="" id="{206E72C9-41DB-DC44-F58C-C8901FF8046D}"/>
                </a:ext>
              </a:extLst>
            </p:cNvPr>
            <p:cNvCxnSpPr>
              <a:cxnSpLocks/>
            </p:cNvCxnSpPr>
            <p:nvPr/>
          </p:nvCxnSpPr>
          <p:spPr>
            <a:xfrm flipH="1">
              <a:off x="1786195" y="3298843"/>
              <a:ext cx="396567" cy="3559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3" name="Rectangle 32">
              <a:extLst>
                <a:ext uri="{FF2B5EF4-FFF2-40B4-BE49-F238E27FC236}">
                  <a16:creationId xmlns:a16="http://schemas.microsoft.com/office/drawing/2014/main" xmlns="" id="{A2AE5375-7B63-FB58-D806-42E8DA7BA4DD}"/>
                </a:ext>
              </a:extLst>
            </p:cNvPr>
            <p:cNvSpPr/>
            <p:nvPr/>
          </p:nvSpPr>
          <p:spPr>
            <a:xfrm>
              <a:off x="2182762" y="286979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17</a:t>
              </a:r>
            </a:p>
          </p:txBody>
        </p:sp>
      </p:grpSp>
      <p:sp>
        <p:nvSpPr>
          <p:cNvPr id="34" name="Rectangle 33">
            <a:extLst>
              <a:ext uri="{FF2B5EF4-FFF2-40B4-BE49-F238E27FC236}">
                <a16:creationId xmlns:a16="http://schemas.microsoft.com/office/drawing/2014/main" xmlns="" id="{276CD9C6-C89A-D4D9-D106-A842B3081101}"/>
              </a:ext>
            </a:extLst>
          </p:cNvPr>
          <p:cNvSpPr/>
          <p:nvPr/>
        </p:nvSpPr>
        <p:spPr>
          <a:xfrm>
            <a:off x="5009070" y="5571505"/>
            <a:ext cx="4801269" cy="16756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 You can view the output as usual, and the journal will be automatically transferred to the G.L.</a:t>
            </a:r>
          </a:p>
        </p:txBody>
      </p:sp>
    </p:spTree>
    <p:extLst>
      <p:ext uri="{BB962C8B-B14F-4D97-AF65-F5344CB8AC3E}">
        <p14:creationId xmlns:p14="http://schemas.microsoft.com/office/powerpoint/2010/main" val="138078954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860038-C11E-2895-14D9-2708CDFD9CDF}"/>
              </a:ext>
            </a:extLst>
          </p:cNvPr>
          <p:cNvSpPr>
            <a:spLocks noGrp="1"/>
          </p:cNvSpPr>
          <p:nvPr>
            <p:ph type="title"/>
          </p:nvPr>
        </p:nvSpPr>
        <p:spPr>
          <a:xfrm>
            <a:off x="221225" y="424117"/>
            <a:ext cx="12093677" cy="77327"/>
          </a:xfrm>
        </p:spPr>
        <p:txBody>
          <a:bodyPr>
            <a:noAutofit/>
          </a:bodyPr>
          <a:lstStyle/>
          <a:p>
            <a:r>
              <a:rPr lang="en-US" sz="2400" b="1" i="0" u="none" strike="noStrike" baseline="0" dirty="0">
                <a:latin typeface="Calibri-Bold"/>
              </a:rPr>
              <a:t>2- Mass Retirement Process</a:t>
            </a:r>
            <a:r>
              <a:rPr lang="en-US" sz="2400" b="0" i="0" u="none" strike="noStrike" baseline="0" dirty="0">
                <a:latin typeface="Calibri" panose="020F0502020204030204" pitchFamily="34" charset="0"/>
              </a:rPr>
              <a:t>:</a:t>
            </a:r>
            <a:r>
              <a:rPr lang="ar-EG" sz="2400" b="0" i="0" u="none" strike="noStrike" baseline="0" dirty="0">
                <a:latin typeface="Calibri" panose="020F0502020204030204" pitchFamily="34" charset="0"/>
              </a:rPr>
              <a:t>-</a:t>
            </a:r>
            <a:r>
              <a:rPr lang="en-US" sz="2400" b="0" i="0" u="none" strike="noStrike" baseline="0" dirty="0">
                <a:latin typeface="CourierNewPSMT"/>
              </a:rPr>
              <a:t/>
            </a:r>
            <a:br>
              <a:rPr lang="en-US" sz="2400" b="0" i="0" u="none" strike="noStrike" baseline="0" dirty="0">
                <a:latin typeface="CourierNewPSMT"/>
              </a:rPr>
            </a:br>
            <a:endParaRPr lang="en-US" sz="2400" dirty="0"/>
          </a:p>
        </p:txBody>
      </p:sp>
      <p:sp>
        <p:nvSpPr>
          <p:cNvPr id="3" name="Content Placeholder 2">
            <a:extLst>
              <a:ext uri="{FF2B5EF4-FFF2-40B4-BE49-F238E27FC236}">
                <a16:creationId xmlns:a16="http://schemas.microsoft.com/office/drawing/2014/main" xmlns="" id="{6B8BA5F0-87B9-A8D3-BCE7-6CA98B756B1E}"/>
              </a:ext>
            </a:extLst>
          </p:cNvPr>
          <p:cNvSpPr>
            <a:spLocks noGrp="1"/>
          </p:cNvSpPr>
          <p:nvPr>
            <p:ph sz="half" idx="1"/>
          </p:nvPr>
        </p:nvSpPr>
        <p:spPr>
          <a:xfrm>
            <a:off x="88653" y="541592"/>
            <a:ext cx="6415548" cy="6442569"/>
          </a:xfrm>
        </p:spPr>
        <p:txBody>
          <a:bodyPr>
            <a:normAutofit/>
          </a:bodyPr>
          <a:lstStyle/>
          <a:p>
            <a:pPr marL="0" indent="0">
              <a:buNone/>
            </a:pPr>
            <a:r>
              <a:rPr lang="en-US" sz="1400" dirty="0"/>
              <a:t>Mass Retirements can be Used to retire a group of assets at one time . </a:t>
            </a:r>
          </a:p>
          <a:p>
            <a:pPr marL="0" indent="0">
              <a:buNone/>
            </a:pPr>
            <a:r>
              <a:rPr lang="en-US" sz="1400" dirty="0">
                <a:solidFill>
                  <a:srgbClr val="FF0000"/>
                </a:solidFill>
              </a:rPr>
              <a:t>To retire a Group of assets:</a:t>
            </a:r>
          </a:p>
          <a:p>
            <a:pPr marL="0" indent="0">
              <a:buNone/>
            </a:pPr>
            <a:r>
              <a:rPr lang="en-US" sz="1400" dirty="0"/>
              <a:t>1-  Assets &gt; Navigate to Mass Retirements window.                             </a:t>
            </a:r>
          </a:p>
        </p:txBody>
      </p:sp>
      <p:pic>
        <p:nvPicPr>
          <p:cNvPr id="5" name="Content Placeholder 5" descr="A screenshot of a computer&#10;&#10;Description automatically generated">
            <a:extLst>
              <a:ext uri="{FF2B5EF4-FFF2-40B4-BE49-F238E27FC236}">
                <a16:creationId xmlns:a16="http://schemas.microsoft.com/office/drawing/2014/main" xmlns="" id="{1AB1ED40-91E7-E8EE-A062-A84200B10B3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449693" y="2416517"/>
            <a:ext cx="4572638" cy="3086531"/>
          </a:xfrm>
        </p:spPr>
      </p:pic>
      <p:pic>
        <p:nvPicPr>
          <p:cNvPr id="6" name="Picture 5" descr="A screenshot of a computer&#10;&#10;Description automatically generated">
            <a:extLst>
              <a:ext uri="{FF2B5EF4-FFF2-40B4-BE49-F238E27FC236}">
                <a16:creationId xmlns:a16="http://schemas.microsoft.com/office/drawing/2014/main" xmlns="" id="{798D034B-C893-98A3-D43B-FEF8B8F9F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2" y="1900906"/>
            <a:ext cx="4468763" cy="3940775"/>
          </a:xfrm>
          <a:prstGeom prst="rect">
            <a:avLst/>
          </a:prstGeom>
        </p:spPr>
      </p:pic>
      <p:sp>
        <p:nvSpPr>
          <p:cNvPr id="4" name="Content Placeholder 2">
            <a:extLst>
              <a:ext uri="{FF2B5EF4-FFF2-40B4-BE49-F238E27FC236}">
                <a16:creationId xmlns:a16="http://schemas.microsoft.com/office/drawing/2014/main" xmlns="" id="{8BD155E2-65D8-11E6-154F-1D2152464E11}"/>
              </a:ext>
            </a:extLst>
          </p:cNvPr>
          <p:cNvSpPr txBox="1">
            <a:spLocks/>
          </p:cNvSpPr>
          <p:nvPr/>
        </p:nvSpPr>
        <p:spPr>
          <a:xfrm>
            <a:off x="4840331" y="871387"/>
            <a:ext cx="7816645" cy="2647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00" dirty="0"/>
          </a:p>
          <a:p>
            <a:pPr marL="0" indent="0">
              <a:buFont typeface="Arial" panose="020B0604020202020204" pitchFamily="34" charset="0"/>
              <a:buNone/>
            </a:pPr>
            <a:r>
              <a:rPr lang="en-US" sz="1400" dirty="0"/>
              <a:t>2- Then fill  the </a:t>
            </a:r>
            <a:r>
              <a:rPr lang="en-US" sz="1400" dirty="0">
                <a:solidFill>
                  <a:srgbClr val="000000"/>
                </a:solidFill>
                <a:latin typeface="Trebuchet MS" panose="020B0603020202020204" pitchFamily="34" charset="0"/>
              </a:rPr>
              <a:t>Assets selection criteria such as :</a:t>
            </a:r>
            <a:endParaRPr lang="en-US" sz="1400" dirty="0"/>
          </a:p>
          <a:p>
            <a:pPr marL="0" indent="0">
              <a:buFont typeface="Arial" panose="020B0604020202020204" pitchFamily="34" charset="0"/>
              <a:buNone/>
            </a:pPr>
            <a:r>
              <a:rPr lang="en-US" sz="1400" dirty="0"/>
              <a:t>-The Book from which you want to retire the group of assets.</a:t>
            </a:r>
          </a:p>
          <a:p>
            <a:pPr marL="0" indent="0">
              <a:buFont typeface="Arial" panose="020B0604020202020204" pitchFamily="34" charset="0"/>
              <a:buNone/>
            </a:pPr>
            <a:r>
              <a:rPr lang="en-US" sz="1400" dirty="0"/>
              <a:t>-The date for the mass retirement.</a:t>
            </a:r>
          </a:p>
          <a:p>
            <a:pPr marL="0" indent="0">
              <a:buFont typeface="Arial" panose="020B0604020202020204" pitchFamily="34" charset="0"/>
              <a:buNone/>
            </a:pPr>
            <a:r>
              <a:rPr lang="en-US" sz="1400" dirty="0"/>
              <a:t>-The total Proceeds of Sale and the total Cost of Removal for  the mass retirement if applicable </a:t>
            </a:r>
          </a:p>
        </p:txBody>
      </p:sp>
      <p:grpSp>
        <p:nvGrpSpPr>
          <p:cNvPr id="7" name="Group 6">
            <a:extLst>
              <a:ext uri="{FF2B5EF4-FFF2-40B4-BE49-F238E27FC236}">
                <a16:creationId xmlns:a16="http://schemas.microsoft.com/office/drawing/2014/main" xmlns="" id="{6B8BB735-119F-4B82-B219-2AB8170F66FD}"/>
              </a:ext>
            </a:extLst>
          </p:cNvPr>
          <p:cNvGrpSpPr/>
          <p:nvPr/>
        </p:nvGrpSpPr>
        <p:grpSpPr>
          <a:xfrm>
            <a:off x="1692906" y="2765067"/>
            <a:ext cx="427687" cy="920141"/>
            <a:chOff x="1556791" y="2722306"/>
            <a:chExt cx="427687" cy="920141"/>
          </a:xfrm>
        </p:grpSpPr>
        <p:cxnSp>
          <p:nvCxnSpPr>
            <p:cNvPr id="8" name="Straight Arrow Connector 7">
              <a:extLst>
                <a:ext uri="{FF2B5EF4-FFF2-40B4-BE49-F238E27FC236}">
                  <a16:creationId xmlns:a16="http://schemas.microsoft.com/office/drawing/2014/main" xmlns="" id="{6F9A4308-479A-5DF9-DAE9-4D0161B6F65D}"/>
                </a:ext>
              </a:extLst>
            </p:cNvPr>
            <p:cNvCxnSpPr>
              <a:cxnSpLocks/>
              <a:stCxn id="9"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Rectangle 8">
              <a:extLst>
                <a:ext uri="{FF2B5EF4-FFF2-40B4-BE49-F238E27FC236}">
                  <a16:creationId xmlns:a16="http://schemas.microsoft.com/office/drawing/2014/main" xmlns="" id="{12380C74-B39E-2488-84EE-C674EBCCB6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grpSp>
      <p:sp>
        <p:nvSpPr>
          <p:cNvPr id="14" name="Rectangle 13">
            <a:extLst>
              <a:ext uri="{FF2B5EF4-FFF2-40B4-BE49-F238E27FC236}">
                <a16:creationId xmlns:a16="http://schemas.microsoft.com/office/drawing/2014/main" xmlns="" id="{5205AFCE-A465-1764-98FE-EE6586A870CB}"/>
              </a:ext>
            </a:extLst>
          </p:cNvPr>
          <p:cNvSpPr/>
          <p:nvPr/>
        </p:nvSpPr>
        <p:spPr>
          <a:xfrm>
            <a:off x="11667276" y="2582960"/>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18" name="Right Brace 17">
            <a:extLst>
              <a:ext uri="{FF2B5EF4-FFF2-40B4-BE49-F238E27FC236}">
                <a16:creationId xmlns:a16="http://schemas.microsoft.com/office/drawing/2014/main" xmlns="" id="{3DA27A40-3F29-CD75-BCA7-C242178C2522}"/>
              </a:ext>
            </a:extLst>
          </p:cNvPr>
          <p:cNvSpPr/>
          <p:nvPr/>
        </p:nvSpPr>
        <p:spPr>
          <a:xfrm>
            <a:off x="10761865" y="2898801"/>
            <a:ext cx="217402" cy="429053"/>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xmlns="" id="{DF3201C4-F3E0-8A56-8900-3AB204CE7D16}"/>
              </a:ext>
            </a:extLst>
          </p:cNvPr>
          <p:cNvCxnSpPr>
            <a:cxnSpLocks/>
          </p:cNvCxnSpPr>
          <p:nvPr/>
        </p:nvCxnSpPr>
        <p:spPr>
          <a:xfrm rot="10800000">
            <a:off x="8007686" y="2550149"/>
            <a:ext cx="3659596" cy="200001"/>
          </a:xfrm>
          <a:prstGeom prst="bentConnector3">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xmlns="" id="{A72EDEDE-494F-DE8E-B429-17E7A090E49A}"/>
              </a:ext>
            </a:extLst>
          </p:cNvPr>
          <p:cNvCxnSpPr/>
          <p:nvPr/>
        </p:nvCxnSpPr>
        <p:spPr>
          <a:xfrm>
            <a:off x="8007686" y="2566639"/>
            <a:ext cx="0" cy="14259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Connector: Elbow 30">
            <a:extLst>
              <a:ext uri="{FF2B5EF4-FFF2-40B4-BE49-F238E27FC236}">
                <a16:creationId xmlns:a16="http://schemas.microsoft.com/office/drawing/2014/main" xmlns="" id="{86A9C99E-8514-2932-83E0-32D2FE7BA16A}"/>
              </a:ext>
            </a:extLst>
          </p:cNvPr>
          <p:cNvCxnSpPr>
            <a:cxnSpLocks/>
          </p:cNvCxnSpPr>
          <p:nvPr/>
        </p:nvCxnSpPr>
        <p:spPr>
          <a:xfrm rot="5400000">
            <a:off x="11356103" y="2590430"/>
            <a:ext cx="103435" cy="972000"/>
          </a:xfrm>
          <a:prstGeom prst="bentConnector2">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4182045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AF2A51D-0C22-FC73-F149-5FA6F57E25B3}"/>
              </a:ext>
            </a:extLst>
          </p:cNvPr>
          <p:cNvSpPr>
            <a:spLocks noGrp="1"/>
          </p:cNvSpPr>
          <p:nvPr>
            <p:ph sz="half" idx="1"/>
          </p:nvPr>
        </p:nvSpPr>
        <p:spPr>
          <a:xfrm>
            <a:off x="41785" y="-331424"/>
            <a:ext cx="11985525" cy="5926240"/>
          </a:xfrm>
        </p:spPr>
        <p:txBody>
          <a:bodyPr>
            <a:normAutofit/>
          </a:bodyPr>
          <a:lstStyle/>
          <a:p>
            <a:pPr algn="l"/>
            <a:endParaRPr lang="en-US" sz="1800" b="0" i="0" u="none" strike="noStrike" baseline="0" dirty="0">
              <a:solidFill>
                <a:srgbClr val="000000"/>
              </a:solidFill>
              <a:latin typeface="Trebuchet MS" panose="020B0603020202020204" pitchFamily="34" charset="0"/>
            </a:endParaRPr>
          </a:p>
          <a:p>
            <a:pPr marL="0" indent="0">
              <a:buNone/>
            </a:pPr>
            <a:r>
              <a:rPr lang="en-US" sz="1400" dirty="0">
                <a:solidFill>
                  <a:srgbClr val="000000"/>
                </a:solidFill>
                <a:latin typeface="Trebuchet MS" panose="020B0603020202020204" pitchFamily="34" charset="0"/>
              </a:rPr>
              <a:t>3- You enter selection criteria in the Mass Retirements window to choose the group of assets you want to retire. Enter one or more of the following selection criteria for your mass retirement .</a:t>
            </a:r>
          </a:p>
          <a:p>
            <a:r>
              <a:rPr lang="en-US" sz="1400" b="0" i="0" u="none" strike="noStrike" baseline="0" dirty="0">
                <a:solidFill>
                  <a:srgbClr val="000000"/>
                </a:solidFill>
                <a:latin typeface="Trebuchet MS" panose="020B0603020202020204" pitchFamily="34" charset="0"/>
              </a:rPr>
              <a:t>General Ledger Depreciation Expense Account range</a:t>
            </a:r>
          </a:p>
          <a:p>
            <a:r>
              <a:rPr lang="en-US" sz="1400" b="0" i="0" u="none" strike="noStrike" baseline="0" dirty="0">
                <a:solidFill>
                  <a:srgbClr val="000000"/>
                </a:solidFill>
                <a:latin typeface="Trebuchet MS" panose="020B0603020202020204" pitchFamily="34" charset="0"/>
              </a:rPr>
              <a:t>Location</a:t>
            </a:r>
          </a:p>
          <a:p>
            <a:r>
              <a:rPr lang="en-US" sz="1400" b="0" i="0" u="none" strike="noStrike" baseline="0" dirty="0">
                <a:solidFill>
                  <a:srgbClr val="000000"/>
                </a:solidFill>
                <a:latin typeface="Trebuchet MS" panose="020B0603020202020204" pitchFamily="34" charset="0"/>
              </a:rPr>
              <a:t>Employee Name and Number</a:t>
            </a:r>
          </a:p>
          <a:p>
            <a:r>
              <a:rPr lang="en-US" sz="1400" b="0" i="0" u="none" strike="noStrike" baseline="0" dirty="0">
                <a:solidFill>
                  <a:srgbClr val="000000"/>
                </a:solidFill>
                <a:latin typeface="Trebuchet MS" panose="020B0603020202020204" pitchFamily="34" charset="0"/>
              </a:rPr>
              <a:t>Asset Category</a:t>
            </a:r>
          </a:p>
          <a:p>
            <a:r>
              <a:rPr lang="en-US" sz="1400" b="0" i="0" u="none" strike="noStrike" baseline="0" dirty="0">
                <a:solidFill>
                  <a:srgbClr val="000000"/>
                </a:solidFill>
                <a:latin typeface="Trebuchet MS" panose="020B0603020202020204" pitchFamily="34" charset="0"/>
              </a:rPr>
              <a:t>Asset Key</a:t>
            </a:r>
          </a:p>
          <a:p>
            <a:r>
              <a:rPr lang="en-US" sz="1400" b="0" i="0" u="none" strike="noStrike" baseline="0" dirty="0">
                <a:solidFill>
                  <a:srgbClr val="000000"/>
                </a:solidFill>
                <a:latin typeface="Trebuchet MS" panose="020B0603020202020204" pitchFamily="34" charset="0"/>
              </a:rPr>
              <a:t>Cost Range</a:t>
            </a:r>
          </a:p>
          <a:p>
            <a:r>
              <a:rPr lang="en-US" sz="1400" b="0" i="0" u="none" strike="noStrike" baseline="0" dirty="0">
                <a:solidFill>
                  <a:srgbClr val="000000"/>
                </a:solidFill>
                <a:latin typeface="Trebuchet MS" panose="020B0603020202020204" pitchFamily="34" charset="0"/>
              </a:rPr>
              <a:t>Asset Number range</a:t>
            </a:r>
          </a:p>
          <a:p>
            <a:r>
              <a:rPr lang="en-US" sz="1400" b="0" i="0" u="none" strike="noStrike" baseline="0" dirty="0">
                <a:solidFill>
                  <a:srgbClr val="000000"/>
                </a:solidFill>
                <a:latin typeface="Trebuchet MS" panose="020B0603020202020204" pitchFamily="34" charset="0"/>
              </a:rPr>
              <a:t>Dates in Service range</a:t>
            </a:r>
          </a:p>
          <a:p>
            <a:pPr marL="0" indent="0">
              <a:buNone/>
            </a:pPr>
            <a:r>
              <a:rPr lang="en-US" sz="1400" b="0" i="0" u="none" strike="noStrike" baseline="0" dirty="0">
                <a:solidFill>
                  <a:srgbClr val="000000"/>
                </a:solidFill>
                <a:latin typeface="Trebuchet MS" panose="020B0603020202020204" pitchFamily="34" charset="0"/>
              </a:rPr>
              <a:t>4- Then click on Create button then Click on OK and OK .</a:t>
            </a:r>
          </a:p>
          <a:p>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xmlns="" id="{24BC87E5-D15A-4AE3-ADBE-3E7429D281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1460" t="1250" b="2080"/>
          <a:stretch/>
        </p:blipFill>
        <p:spPr>
          <a:xfrm>
            <a:off x="6096001" y="567117"/>
            <a:ext cx="5727906" cy="3083671"/>
          </a:xfrm>
        </p:spPr>
      </p:pic>
      <p:pic>
        <p:nvPicPr>
          <p:cNvPr id="12" name="Picture 11" descr="A screenshot of a computer&#10;&#10;Description automatically generated">
            <a:extLst>
              <a:ext uri="{FF2B5EF4-FFF2-40B4-BE49-F238E27FC236}">
                <a16:creationId xmlns:a16="http://schemas.microsoft.com/office/drawing/2014/main" xmlns="" id="{7DCFE1A3-82D3-2509-71CC-42587C2B9840}"/>
              </a:ext>
            </a:extLst>
          </p:cNvPr>
          <p:cNvPicPr>
            <a:picLocks noChangeAspect="1"/>
          </p:cNvPicPr>
          <p:nvPr/>
        </p:nvPicPr>
        <p:blipFill>
          <a:blip r:embed="rId3">
            <a:extLst>
              <a:ext uri="{28A0092B-C50C-407E-A947-70E740481C1C}">
                <a14:useLocalDpi xmlns:a14="http://schemas.microsoft.com/office/drawing/2010/main" val="0"/>
              </a:ext>
            </a:extLst>
          </a:blip>
          <a:srcRect l="1812" t="3120" r="1602"/>
          <a:stretch/>
        </p:blipFill>
        <p:spPr>
          <a:xfrm>
            <a:off x="41784" y="3564347"/>
            <a:ext cx="5597016" cy="322379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xmlns="" id="{A16B9337-1A49-7EAB-270F-8530E6943059}"/>
              </a:ext>
            </a:extLst>
          </p:cNvPr>
          <p:cNvPicPr>
            <a:picLocks noChangeAspect="1"/>
          </p:cNvPicPr>
          <p:nvPr/>
        </p:nvPicPr>
        <p:blipFill>
          <a:blip r:embed="rId4">
            <a:extLst>
              <a:ext uri="{28A0092B-C50C-407E-A947-70E740481C1C}">
                <a14:useLocalDpi xmlns:a14="http://schemas.microsoft.com/office/drawing/2010/main" val="0"/>
              </a:ext>
            </a:extLst>
          </a:blip>
          <a:srcRect t="1246"/>
          <a:stretch/>
        </p:blipFill>
        <p:spPr>
          <a:xfrm>
            <a:off x="6096001" y="3771900"/>
            <a:ext cx="5727906" cy="2849183"/>
          </a:xfrm>
          <a:prstGeom prst="rect">
            <a:avLst/>
          </a:prstGeom>
        </p:spPr>
      </p:pic>
      <p:sp>
        <p:nvSpPr>
          <p:cNvPr id="5" name="Rectangle 4">
            <a:extLst>
              <a:ext uri="{FF2B5EF4-FFF2-40B4-BE49-F238E27FC236}">
                <a16:creationId xmlns:a16="http://schemas.microsoft.com/office/drawing/2014/main" xmlns="" id="{D5B4DA2B-2B09-667A-3E48-EB05072EE67D}"/>
              </a:ext>
            </a:extLst>
          </p:cNvPr>
          <p:cNvSpPr/>
          <p:nvPr/>
        </p:nvSpPr>
        <p:spPr>
          <a:xfrm>
            <a:off x="5045705" y="2323478"/>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sp>
        <p:nvSpPr>
          <p:cNvPr id="6" name="Left Brace 5">
            <a:extLst>
              <a:ext uri="{FF2B5EF4-FFF2-40B4-BE49-F238E27FC236}">
                <a16:creationId xmlns:a16="http://schemas.microsoft.com/office/drawing/2014/main" xmlns="" id="{FD9C2B20-9D73-0E15-C57B-D3C0C155E123}"/>
              </a:ext>
            </a:extLst>
          </p:cNvPr>
          <p:cNvSpPr/>
          <p:nvPr/>
        </p:nvSpPr>
        <p:spPr>
          <a:xfrm>
            <a:off x="6235700" y="2019300"/>
            <a:ext cx="190500" cy="1054100"/>
          </a:xfrm>
          <a:prstGeom prst="lef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xmlns="" id="{61DBD14F-23AD-D5C5-95AC-4336AC460401}"/>
              </a:ext>
            </a:extLst>
          </p:cNvPr>
          <p:cNvCxnSpPr>
            <a:cxnSpLocks/>
            <a:stCxn id="5" idx="3"/>
          </p:cNvCxnSpPr>
          <p:nvPr/>
        </p:nvCxnSpPr>
        <p:spPr>
          <a:xfrm>
            <a:off x="5473392" y="2538005"/>
            <a:ext cx="857558" cy="834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nvGrpSpPr>
          <p:cNvPr id="17" name="Group 16">
            <a:extLst>
              <a:ext uri="{FF2B5EF4-FFF2-40B4-BE49-F238E27FC236}">
                <a16:creationId xmlns:a16="http://schemas.microsoft.com/office/drawing/2014/main" xmlns="" id="{FF7405A9-18F6-60DA-EC43-4F038FC113A9}"/>
              </a:ext>
            </a:extLst>
          </p:cNvPr>
          <p:cNvGrpSpPr/>
          <p:nvPr/>
        </p:nvGrpSpPr>
        <p:grpSpPr>
          <a:xfrm>
            <a:off x="1026756" y="5794177"/>
            <a:ext cx="719392" cy="826906"/>
            <a:chOff x="1792341" y="2648479"/>
            <a:chExt cx="719392" cy="826906"/>
          </a:xfrm>
        </p:grpSpPr>
        <p:cxnSp>
          <p:nvCxnSpPr>
            <p:cNvPr id="18" name="Straight Arrow Connector 17">
              <a:extLst>
                <a:ext uri="{FF2B5EF4-FFF2-40B4-BE49-F238E27FC236}">
                  <a16:creationId xmlns:a16="http://schemas.microsoft.com/office/drawing/2014/main" xmlns="" id="{6600E03D-74FE-02CE-9219-6A555AF7AA01}"/>
                </a:ext>
              </a:extLst>
            </p:cNvPr>
            <p:cNvCxnSpPr>
              <a:cxnSpLocks/>
            </p:cNvCxnSpPr>
            <p:nvPr/>
          </p:nvCxnSpPr>
          <p:spPr>
            <a:xfrm>
              <a:off x="2224142" y="3067097"/>
              <a:ext cx="287591" cy="4082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xmlns="" id="{2FC61DFC-98F7-3426-EA3F-3E078754A0D7}"/>
                </a:ext>
              </a:extLst>
            </p:cNvPr>
            <p:cNvSpPr/>
            <p:nvPr/>
          </p:nvSpPr>
          <p:spPr>
            <a:xfrm>
              <a:off x="1792341" y="2648479"/>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4</a:t>
              </a:r>
            </a:p>
          </p:txBody>
        </p:sp>
      </p:grpSp>
      <p:cxnSp>
        <p:nvCxnSpPr>
          <p:cNvPr id="23" name="Straight Arrow Connector 22">
            <a:extLst>
              <a:ext uri="{FF2B5EF4-FFF2-40B4-BE49-F238E27FC236}">
                <a16:creationId xmlns:a16="http://schemas.microsoft.com/office/drawing/2014/main" xmlns="" id="{483D835B-A6B3-FB55-BE21-1AE60252C72C}"/>
              </a:ext>
            </a:extLst>
          </p:cNvPr>
          <p:cNvCxnSpPr>
            <a:cxnSpLocks/>
          </p:cNvCxnSpPr>
          <p:nvPr/>
        </p:nvCxnSpPr>
        <p:spPr>
          <a:xfrm flipV="1">
            <a:off x="1454443" y="5676181"/>
            <a:ext cx="3048291" cy="11799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xmlns="" id="{3CE04F78-CAEA-D4E7-2FF1-0FADC2A40973}"/>
              </a:ext>
            </a:extLst>
          </p:cNvPr>
          <p:cNvCxnSpPr>
            <a:cxnSpLocks/>
          </p:cNvCxnSpPr>
          <p:nvPr/>
        </p:nvCxnSpPr>
        <p:spPr>
          <a:xfrm flipV="1">
            <a:off x="1454443" y="5794177"/>
            <a:ext cx="9166563" cy="21452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8" name="Picture 7">
            <a:extLst>
              <a:ext uri="{FF2B5EF4-FFF2-40B4-BE49-F238E27FC236}">
                <a16:creationId xmlns:a16="http://schemas.microsoft.com/office/drawing/2014/main" xmlns="" id="{5A6AA9F9-765A-F0A3-F6B8-47846D48C9D4}"/>
              </a:ext>
            </a:extLst>
          </p:cNvPr>
          <p:cNvPicPr>
            <a:picLocks noChangeAspect="1"/>
          </p:cNvPicPr>
          <p:nvPr/>
        </p:nvPicPr>
        <p:blipFill>
          <a:blip r:embed="rId5">
            <a:extLst>
              <a:ext uri="{28A0092B-C50C-407E-A947-70E740481C1C}">
                <a14:useLocalDpi xmlns:a14="http://schemas.microsoft.com/office/drawing/2010/main" val="0"/>
              </a:ext>
            </a:extLst>
          </a:blip>
          <a:srcRect t="1" r="29217" b="-19561"/>
          <a:stretch/>
        </p:blipFill>
        <p:spPr>
          <a:xfrm>
            <a:off x="7364154" y="3996813"/>
            <a:ext cx="1091590" cy="217530"/>
          </a:xfrm>
          <a:prstGeom prst="rect">
            <a:avLst/>
          </a:prstGeom>
        </p:spPr>
      </p:pic>
    </p:spTree>
    <p:extLst>
      <p:ext uri="{BB962C8B-B14F-4D97-AF65-F5344CB8AC3E}">
        <p14:creationId xmlns:p14="http://schemas.microsoft.com/office/powerpoint/2010/main" val="405032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4A86DC2-7AF1-49CE-4C3B-29086BE4E848}"/>
              </a:ext>
            </a:extLst>
          </p:cNvPr>
          <p:cNvSpPr>
            <a:spLocks noGrp="1"/>
          </p:cNvSpPr>
          <p:nvPr>
            <p:ph sz="half" idx="1"/>
          </p:nvPr>
        </p:nvSpPr>
        <p:spPr>
          <a:xfrm>
            <a:off x="0" y="0"/>
            <a:ext cx="12191999" cy="6176963"/>
          </a:xfrm>
        </p:spPr>
        <p:txBody>
          <a:bodyPr/>
          <a:lstStyle/>
          <a:p>
            <a:pPr marL="0" indent="0">
              <a:buNone/>
            </a:pPr>
            <a:r>
              <a:rPr lang="en-US" sz="1600" dirty="0"/>
              <a:t>5- To Review the View Output and report after the request completes.</a:t>
            </a:r>
            <a:endParaRPr lang="en-US" sz="1600" b="1" i="0" u="none" strike="noStrike" baseline="0" dirty="0">
              <a:solidFill>
                <a:srgbClr val="000000"/>
              </a:solidFill>
              <a:latin typeface="Trebuchet MS" panose="020B0603020202020204" pitchFamily="34" charset="0"/>
            </a:endParaRPr>
          </a:p>
          <a:p>
            <a:pPr marL="0" indent="0">
              <a:buNone/>
            </a:pPr>
            <a:r>
              <a:rPr lang="en-US" sz="1500" i="0" u="none" strike="noStrike" baseline="0" dirty="0">
                <a:solidFill>
                  <a:srgbClr val="000000"/>
                </a:solidFill>
                <a:latin typeface="Trebuchet MS" panose="020B0603020202020204" pitchFamily="34" charset="0"/>
              </a:rPr>
              <a:t>Menu-&gt;View-&gt;Requests</a:t>
            </a:r>
            <a:r>
              <a:rPr lang="en-US" sz="1500" dirty="0">
                <a:solidFill>
                  <a:srgbClr val="000000"/>
                </a:solidFill>
                <a:latin typeface="Trebuchet MS" panose="020B0603020202020204" pitchFamily="34" charset="0"/>
              </a:rPr>
              <a:t> -&gt; Find then select the required </a:t>
            </a:r>
            <a:r>
              <a:rPr lang="en-US" sz="1500" i="0" u="none" strike="noStrike" baseline="0" dirty="0">
                <a:solidFill>
                  <a:srgbClr val="000000"/>
                </a:solidFill>
                <a:latin typeface="Trebuchet MS" panose="020B0603020202020204" pitchFamily="34" charset="0"/>
              </a:rPr>
              <a:t>Requests</a:t>
            </a:r>
            <a:r>
              <a:rPr lang="en-US" sz="1500" dirty="0">
                <a:solidFill>
                  <a:srgbClr val="000000"/>
                </a:solidFill>
                <a:latin typeface="Trebuchet MS" panose="020B0603020202020204" pitchFamily="34" charset="0"/>
              </a:rPr>
              <a:t> </a:t>
            </a:r>
            <a:r>
              <a:rPr lang="en-US" sz="1500" i="0" u="none" strike="noStrike" baseline="0" dirty="0">
                <a:solidFill>
                  <a:srgbClr val="000000"/>
                </a:solidFill>
                <a:latin typeface="Trebuchet MS" panose="020B0603020202020204" pitchFamily="34" charset="0"/>
              </a:rPr>
              <a:t>then Click on View Output</a:t>
            </a: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marL="0" indent="0">
              <a:buNone/>
            </a:pPr>
            <a:endParaRPr lang="en-US" sz="1800" b="1" dirty="0">
              <a:solidFill>
                <a:srgbClr val="000000"/>
              </a:solidFill>
              <a:latin typeface="Trebuchet MS" panose="020B0603020202020204" pitchFamily="34" charset="0"/>
            </a:endParaRPr>
          </a:p>
          <a:p>
            <a:pPr marL="0" indent="0">
              <a:buNone/>
            </a:pPr>
            <a:endParaRPr lang="en-US" sz="1800" b="1" i="0" u="none" strike="noStrike" baseline="0" dirty="0">
              <a:solidFill>
                <a:srgbClr val="000000"/>
              </a:solidFill>
              <a:latin typeface="Trebuchet MS" panose="020B0603020202020204" pitchFamily="34" charset="0"/>
            </a:endParaRPr>
          </a:p>
          <a:p>
            <a:pPr algn="l"/>
            <a:endParaRPr lang="en-US" sz="1800" b="0" i="0" u="none" strike="noStrike" baseline="0" dirty="0">
              <a:solidFill>
                <a:srgbClr val="000000"/>
              </a:solidFill>
              <a:latin typeface="Trebuchet MS" panose="020B0603020202020204" pitchFamily="34" charset="0"/>
            </a:endParaRPr>
          </a:p>
          <a:p>
            <a:pPr marL="0" indent="0">
              <a:buNone/>
            </a:pPr>
            <a:endParaRPr lang="en-US" dirty="0"/>
          </a:p>
        </p:txBody>
      </p:sp>
      <p:pic>
        <p:nvPicPr>
          <p:cNvPr id="7" name="Picture 6" descr="A close-up of a computer screen&#10;&#10;Description automatically generated">
            <a:extLst>
              <a:ext uri="{FF2B5EF4-FFF2-40B4-BE49-F238E27FC236}">
                <a16:creationId xmlns:a16="http://schemas.microsoft.com/office/drawing/2014/main" xmlns="" id="{E02A1304-8D61-969A-9453-A5C7B683F9A4}"/>
              </a:ext>
            </a:extLst>
          </p:cNvPr>
          <p:cNvPicPr>
            <a:picLocks noChangeAspect="1"/>
          </p:cNvPicPr>
          <p:nvPr/>
        </p:nvPicPr>
        <p:blipFill>
          <a:blip r:embed="rId2">
            <a:extLst>
              <a:ext uri="{28A0092B-C50C-407E-A947-70E740481C1C}">
                <a14:useLocalDpi xmlns:a14="http://schemas.microsoft.com/office/drawing/2010/main" val="0"/>
              </a:ext>
            </a:extLst>
          </a:blip>
          <a:srcRect r="26587"/>
          <a:stretch/>
        </p:blipFill>
        <p:spPr>
          <a:xfrm>
            <a:off x="5499087" y="1075512"/>
            <a:ext cx="6217265" cy="3781975"/>
          </a:xfrm>
          <a:prstGeom prst="rect">
            <a:avLst/>
          </a:prstGeom>
          <a:ln>
            <a:solidFill>
              <a:schemeClr val="tx1"/>
            </a:solidFill>
          </a:ln>
        </p:spPr>
      </p:pic>
      <p:pic>
        <p:nvPicPr>
          <p:cNvPr id="16" name="Picture 15" descr="A screenshot of a computer&#10;&#10;Description automatically generated">
            <a:extLst>
              <a:ext uri="{FF2B5EF4-FFF2-40B4-BE49-F238E27FC236}">
                <a16:creationId xmlns:a16="http://schemas.microsoft.com/office/drawing/2014/main" xmlns="" id="{C53673C9-CF15-8D9C-2FBE-4058EACB6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9" y="1075512"/>
            <a:ext cx="5030029" cy="3781975"/>
          </a:xfrm>
          <a:prstGeom prst="rect">
            <a:avLst/>
          </a:prstGeom>
        </p:spPr>
      </p:pic>
      <p:grpSp>
        <p:nvGrpSpPr>
          <p:cNvPr id="2" name="Group 1">
            <a:extLst>
              <a:ext uri="{FF2B5EF4-FFF2-40B4-BE49-F238E27FC236}">
                <a16:creationId xmlns:a16="http://schemas.microsoft.com/office/drawing/2014/main" xmlns="" id="{52CF4259-AEF3-077D-D1DF-7CBB0CD40E84}"/>
              </a:ext>
            </a:extLst>
          </p:cNvPr>
          <p:cNvGrpSpPr/>
          <p:nvPr/>
        </p:nvGrpSpPr>
        <p:grpSpPr>
          <a:xfrm>
            <a:off x="4347206" y="3308709"/>
            <a:ext cx="427687" cy="920141"/>
            <a:chOff x="1556791" y="2722306"/>
            <a:chExt cx="427687" cy="920141"/>
          </a:xfrm>
        </p:grpSpPr>
        <p:cxnSp>
          <p:nvCxnSpPr>
            <p:cNvPr id="4" name="Straight Arrow Connector 3">
              <a:extLst>
                <a:ext uri="{FF2B5EF4-FFF2-40B4-BE49-F238E27FC236}">
                  <a16:creationId xmlns:a16="http://schemas.microsoft.com/office/drawing/2014/main" xmlns="" id="{27608583-6EC6-BF2B-EE50-91979925F63E}"/>
                </a:ext>
              </a:extLst>
            </p:cNvPr>
            <p:cNvCxnSpPr>
              <a:cxnSpLocks/>
              <a:stCxn id="5"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Rectangle 4">
              <a:extLst>
                <a:ext uri="{FF2B5EF4-FFF2-40B4-BE49-F238E27FC236}">
                  <a16:creationId xmlns:a16="http://schemas.microsoft.com/office/drawing/2014/main" xmlns="" id="{FD3AEF86-2733-08D0-ED73-30D6D1CDC76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a:t>
              </a:r>
            </a:p>
          </p:txBody>
        </p:sp>
      </p:grpSp>
    </p:spTree>
    <p:extLst>
      <p:ext uri="{BB962C8B-B14F-4D97-AF65-F5344CB8AC3E}">
        <p14:creationId xmlns:p14="http://schemas.microsoft.com/office/powerpoint/2010/main" val="9616877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8C86C53-6866-2D1F-37FB-D72F561F6B3A}"/>
              </a:ext>
            </a:extLst>
          </p:cNvPr>
          <p:cNvSpPr>
            <a:spLocks noGrp="1"/>
          </p:cNvSpPr>
          <p:nvPr>
            <p:ph type="subTitle" idx="1"/>
          </p:nvPr>
        </p:nvSpPr>
        <p:spPr>
          <a:xfrm>
            <a:off x="44469" y="2086285"/>
            <a:ext cx="12424674" cy="676697"/>
          </a:xfrm>
        </p:spPr>
        <p:txBody>
          <a:bodyPr>
            <a:normAutofit/>
          </a:bodyPr>
          <a:lstStyle/>
          <a:p>
            <a:r>
              <a:rPr lang="en-US" sz="1600" b="1" u="sng" dirty="0"/>
              <a:t>1- Add New Assets</a:t>
            </a:r>
            <a:r>
              <a:rPr lang="en-US" sz="1600" b="1" u="sng" cap="none" spc="-4" dirty="0">
                <a:latin typeface="Calibri"/>
                <a:cs typeface="Calibri"/>
              </a:rPr>
              <a:t>:- </a:t>
            </a:r>
            <a:r>
              <a:rPr lang="en-US" sz="1600" cap="none" dirty="0"/>
              <a:t>We have two methods for adding a new asset: through additions or quick additions.</a:t>
            </a:r>
            <a:endParaRPr lang="en-US" sz="400" cap="none" dirty="0"/>
          </a:p>
        </p:txBody>
      </p:sp>
      <p:pic>
        <p:nvPicPr>
          <p:cNvPr id="5" name="Picture 4">
            <a:extLst>
              <a:ext uri="{FF2B5EF4-FFF2-40B4-BE49-F238E27FC236}">
                <a16:creationId xmlns:a16="http://schemas.microsoft.com/office/drawing/2014/main" xmlns="" id="{592656F6-8308-B45A-AA36-0231EC8DE16A}"/>
              </a:ext>
            </a:extLst>
          </p:cNvPr>
          <p:cNvPicPr>
            <a:picLocks noChangeAspect="1"/>
          </p:cNvPicPr>
          <p:nvPr/>
        </p:nvPicPr>
        <p:blipFill>
          <a:blip r:embed="rId3">
            <a:extLst>
              <a:ext uri="{28A0092B-C50C-407E-A947-70E740481C1C}">
                <a14:useLocalDpi xmlns:a14="http://schemas.microsoft.com/office/drawing/2010/main" val="0"/>
              </a:ext>
            </a:extLst>
          </a:blip>
          <a:srcRect l="23351" t="15120" r="32809" b="19313"/>
          <a:stretch/>
        </p:blipFill>
        <p:spPr>
          <a:xfrm>
            <a:off x="147705" y="3205038"/>
            <a:ext cx="4793526" cy="3587749"/>
          </a:xfrm>
          <a:prstGeom prst="rect">
            <a:avLst/>
          </a:prstGeom>
        </p:spPr>
      </p:pic>
      <p:pic>
        <p:nvPicPr>
          <p:cNvPr id="2" name="Picture 1">
            <a:extLst>
              <a:ext uri="{FF2B5EF4-FFF2-40B4-BE49-F238E27FC236}">
                <a16:creationId xmlns:a16="http://schemas.microsoft.com/office/drawing/2014/main" xmlns="" id="{765DE252-3EF0-D91B-35C2-B5FE0807FB22}"/>
              </a:ext>
            </a:extLst>
          </p:cNvPr>
          <p:cNvPicPr>
            <a:picLocks noChangeAspect="1"/>
          </p:cNvPicPr>
          <p:nvPr/>
        </p:nvPicPr>
        <p:blipFill>
          <a:blip r:embed="rId4">
            <a:extLst>
              <a:ext uri="{28A0092B-C50C-407E-A947-70E740481C1C}">
                <a14:useLocalDpi xmlns:a14="http://schemas.microsoft.com/office/drawing/2010/main" val="0"/>
              </a:ext>
            </a:extLst>
          </a:blip>
          <a:srcRect l="4871" t="8384" r="42938" b="24674"/>
          <a:stretch/>
        </p:blipFill>
        <p:spPr>
          <a:xfrm>
            <a:off x="5914623" y="3205037"/>
            <a:ext cx="5683856" cy="3598453"/>
          </a:xfrm>
          <a:prstGeom prst="rect">
            <a:avLst/>
          </a:prstGeom>
        </p:spPr>
      </p:pic>
      <p:sp>
        <p:nvSpPr>
          <p:cNvPr id="4" name="TextBox 3">
            <a:extLst>
              <a:ext uri="{FF2B5EF4-FFF2-40B4-BE49-F238E27FC236}">
                <a16:creationId xmlns:a16="http://schemas.microsoft.com/office/drawing/2014/main" xmlns="" id="{ACC3D1BA-1672-BC88-F5F2-AC0DB6881CD5}"/>
              </a:ext>
            </a:extLst>
          </p:cNvPr>
          <p:cNvSpPr txBox="1"/>
          <p:nvPr/>
        </p:nvSpPr>
        <p:spPr>
          <a:xfrm>
            <a:off x="5838162" y="2826117"/>
            <a:ext cx="6096000" cy="338554"/>
          </a:xfrm>
          <a:prstGeom prst="rect">
            <a:avLst/>
          </a:prstGeom>
          <a:noFill/>
        </p:spPr>
        <p:txBody>
          <a:bodyPr wrap="square">
            <a:spAutoFit/>
          </a:bodyPr>
          <a:lstStyle/>
          <a:p>
            <a:r>
              <a:rPr lang="en-US" sz="1600" dirty="0">
                <a:solidFill>
                  <a:srgbClr val="FF0000"/>
                </a:solidFill>
              </a:rPr>
              <a:t>2- Click on Additions .</a:t>
            </a:r>
            <a:endParaRPr lang="el-GR" sz="1600" dirty="0">
              <a:solidFill>
                <a:srgbClr val="FF0000"/>
              </a:solidFill>
            </a:endParaRPr>
          </a:p>
        </p:txBody>
      </p:sp>
      <p:sp>
        <p:nvSpPr>
          <p:cNvPr id="6" name="object 4">
            <a:extLst>
              <a:ext uri="{FF2B5EF4-FFF2-40B4-BE49-F238E27FC236}">
                <a16:creationId xmlns:a16="http://schemas.microsoft.com/office/drawing/2014/main" xmlns="" id="{E140DCA5-709E-A995-11ED-20B5BE3E70E9}"/>
              </a:ext>
            </a:extLst>
          </p:cNvPr>
          <p:cNvSpPr txBox="1"/>
          <p:nvPr/>
        </p:nvSpPr>
        <p:spPr>
          <a:xfrm>
            <a:off x="147705" y="712534"/>
            <a:ext cx="10749311" cy="1419959"/>
          </a:xfrm>
          <a:prstGeom prst="rect">
            <a:avLst/>
          </a:prstGeom>
        </p:spPr>
        <p:txBody>
          <a:bodyPr vert="horz" wrap="square" lIns="0" tIns="11766" rIns="0" bIns="0" rtlCol="0">
            <a:spAutoFit/>
          </a:bodyPr>
          <a:lstStyle/>
          <a:p>
            <a:pPr>
              <a:lnSpc>
                <a:spcPct val="100000"/>
              </a:lnSpc>
            </a:pPr>
            <a:r>
              <a:rPr lang="en-US" b="1" u="sng" dirty="0"/>
              <a:t>Keys Elements :-</a:t>
            </a:r>
          </a:p>
          <a:p>
            <a:pPr>
              <a:lnSpc>
                <a:spcPct val="100000"/>
              </a:lnSpc>
            </a:pPr>
            <a:endParaRPr sz="1050" dirty="0">
              <a:latin typeface="Calibri"/>
              <a:cs typeface="Calibri"/>
            </a:endParaRPr>
          </a:p>
          <a:p>
            <a:pPr marL="11206"/>
            <a:r>
              <a:rPr lang="en-US" dirty="0"/>
              <a:t>                         1- Add New Assets.                                                                         2- Mass Additions Process.</a:t>
            </a:r>
          </a:p>
          <a:p>
            <a:pPr marL="11206"/>
            <a:endParaRPr lang="en-US" sz="1100" dirty="0"/>
          </a:p>
          <a:p>
            <a:pPr marL="11206"/>
            <a:r>
              <a:rPr lang="en-US" dirty="0"/>
              <a:t>                         3- Asset Categories.                                                                       4- Asset Inquiry.</a:t>
            </a:r>
          </a:p>
          <a:p>
            <a:pPr marL="11206"/>
            <a:endParaRPr lang="en-US" sz="1600" dirty="0"/>
          </a:p>
        </p:txBody>
      </p:sp>
      <p:pic>
        <p:nvPicPr>
          <p:cNvPr id="11" name="Picture 10">
            <a:extLst>
              <a:ext uri="{FF2B5EF4-FFF2-40B4-BE49-F238E27FC236}">
                <a16:creationId xmlns:a16="http://schemas.microsoft.com/office/drawing/2014/main" xmlns="" id="{953791B9-E9B5-ED37-467E-1A7303935A83}"/>
              </a:ext>
            </a:extLst>
          </p:cNvPr>
          <p:cNvPicPr>
            <a:picLocks noChangeAspect="1"/>
          </p:cNvPicPr>
          <p:nvPr/>
        </p:nvPicPr>
        <p:blipFill>
          <a:blip r:embed="rId5"/>
          <a:stretch>
            <a:fillRect/>
          </a:stretch>
        </p:blipFill>
        <p:spPr>
          <a:xfrm>
            <a:off x="1294984" y="75529"/>
            <a:ext cx="9602032" cy="637005"/>
          </a:xfrm>
          <a:prstGeom prst="rect">
            <a:avLst/>
          </a:prstGeom>
        </p:spPr>
      </p:pic>
      <p:sp>
        <p:nvSpPr>
          <p:cNvPr id="13" name="object 4">
            <a:extLst>
              <a:ext uri="{FF2B5EF4-FFF2-40B4-BE49-F238E27FC236}">
                <a16:creationId xmlns:a16="http://schemas.microsoft.com/office/drawing/2014/main" xmlns="" id="{EA4FFB52-E8AB-1891-8219-1A2BFA066C35}"/>
              </a:ext>
            </a:extLst>
          </p:cNvPr>
          <p:cNvSpPr txBox="1"/>
          <p:nvPr/>
        </p:nvSpPr>
        <p:spPr>
          <a:xfrm>
            <a:off x="5059215" y="1618082"/>
            <a:ext cx="2766732" cy="419685"/>
          </a:xfrm>
          <a:prstGeom prst="rect">
            <a:avLst/>
          </a:prstGeom>
        </p:spPr>
        <p:txBody>
          <a:bodyPr vert="horz" wrap="square" lIns="0" tIns="11766" rIns="0" bIns="0" rtlCol="0">
            <a:spAutoFit/>
          </a:bodyPr>
          <a:lstStyle/>
          <a:p>
            <a:pPr>
              <a:lnSpc>
                <a:spcPct val="100000"/>
              </a:lnSpc>
            </a:pPr>
            <a:r>
              <a:rPr lang="en-US" sz="1050" dirty="0">
                <a:latin typeface="Calibri"/>
                <a:cs typeface="Calibri"/>
              </a:rPr>
              <a:t> </a:t>
            </a:r>
            <a:endParaRPr sz="1050" dirty="0">
              <a:latin typeface="Calibri"/>
              <a:cs typeface="Calibri"/>
            </a:endParaRPr>
          </a:p>
          <a:p>
            <a:pPr marL="11206"/>
            <a:endParaRPr lang="en-US" sz="1600" dirty="0"/>
          </a:p>
        </p:txBody>
      </p:sp>
      <p:sp>
        <p:nvSpPr>
          <p:cNvPr id="14" name="Subtitle 2">
            <a:extLst>
              <a:ext uri="{FF2B5EF4-FFF2-40B4-BE49-F238E27FC236}">
                <a16:creationId xmlns:a16="http://schemas.microsoft.com/office/drawing/2014/main" xmlns="" id="{80DA12F6-8894-D888-479A-00C64B16C3A5}"/>
              </a:ext>
            </a:extLst>
          </p:cNvPr>
          <p:cNvSpPr txBox="1">
            <a:spLocks/>
          </p:cNvSpPr>
          <p:nvPr/>
        </p:nvSpPr>
        <p:spPr>
          <a:xfrm>
            <a:off x="46920" y="2785551"/>
            <a:ext cx="3033030" cy="419685"/>
          </a:xfrm>
          <a:prstGeom prst="rect">
            <a:avLst/>
          </a:prstGeom>
        </p:spPr>
        <p:txBody>
          <a:bodyPr vert="horz" lIns="91440" tIns="91440" rIns="91440" bIns="9144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cap="none" dirty="0">
                <a:solidFill>
                  <a:srgbClr val="FF0000"/>
                </a:solidFill>
              </a:rPr>
              <a:t>1- Assets -&gt; Asset workbench .</a:t>
            </a:r>
            <a:endParaRPr lang="el-GR" sz="1600" cap="none" dirty="0">
              <a:solidFill>
                <a:srgbClr val="FF0000"/>
              </a:solidFill>
            </a:endParaRPr>
          </a:p>
        </p:txBody>
      </p:sp>
      <p:sp>
        <p:nvSpPr>
          <p:cNvPr id="15" name="Subtitle 2">
            <a:extLst>
              <a:ext uri="{FF2B5EF4-FFF2-40B4-BE49-F238E27FC236}">
                <a16:creationId xmlns:a16="http://schemas.microsoft.com/office/drawing/2014/main" xmlns="" id="{2F88A42C-1DF9-C395-6091-291272644CED}"/>
              </a:ext>
            </a:extLst>
          </p:cNvPr>
          <p:cNvSpPr txBox="1">
            <a:spLocks/>
          </p:cNvSpPr>
          <p:nvPr/>
        </p:nvSpPr>
        <p:spPr>
          <a:xfrm>
            <a:off x="7121" y="2480579"/>
            <a:ext cx="3515846" cy="397930"/>
          </a:xfrm>
          <a:prstGeom prst="rect">
            <a:avLst/>
          </a:prstGeom>
        </p:spPr>
        <p:txBody>
          <a:bodyPr vert="horz" lIns="91440" tIns="91440" rIns="91440" bIns="9144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4">
                    <a:lumMod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4">
                    <a:lumMod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cap="none" dirty="0"/>
              <a:t>Through Standard additions </a:t>
            </a:r>
            <a:endParaRPr lang="en-US" sz="200" b="1" cap="none" dirty="0"/>
          </a:p>
        </p:txBody>
      </p:sp>
    </p:spTree>
    <p:extLst>
      <p:ext uri="{BB962C8B-B14F-4D97-AF65-F5344CB8AC3E}">
        <p14:creationId xmlns:p14="http://schemas.microsoft.com/office/powerpoint/2010/main" val="2844973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088024-53B7-EC8F-7679-B20DB6F61803}"/>
              </a:ext>
            </a:extLst>
          </p:cNvPr>
          <p:cNvSpPr>
            <a:spLocks noGrp="1"/>
          </p:cNvSpPr>
          <p:nvPr>
            <p:ph type="title"/>
          </p:nvPr>
        </p:nvSpPr>
        <p:spPr>
          <a:xfrm>
            <a:off x="0" y="-431688"/>
            <a:ext cx="10515600" cy="1229973"/>
          </a:xfrm>
        </p:spPr>
        <p:txBody>
          <a:bodyPr>
            <a:noAutofit/>
          </a:bodyPr>
          <a:lstStyle/>
          <a:p>
            <a:r>
              <a:rPr lang="en-US" sz="1500" b="0" i="0" u="none" strike="noStrike" baseline="0" dirty="0">
                <a:solidFill>
                  <a:srgbClr val="000000"/>
                </a:solidFill>
                <a:latin typeface="Trebuchet MS" panose="020B0603020202020204" pitchFamily="34" charset="0"/>
              </a:rPr>
              <a:t/>
            </a:r>
            <a:br>
              <a:rPr lang="en-US" sz="1500" b="0" i="0" u="none" strike="noStrike" baseline="0" dirty="0">
                <a:solidFill>
                  <a:srgbClr val="000000"/>
                </a:solidFill>
                <a:latin typeface="Trebuchet MS" panose="020B0603020202020204" pitchFamily="34" charset="0"/>
              </a:rPr>
            </a:br>
            <a:r>
              <a:rPr lang="en-US" sz="1500" dirty="0"/>
              <a:t> </a:t>
            </a:r>
            <a:br>
              <a:rPr lang="en-US" sz="1500" dirty="0"/>
            </a:br>
            <a:r>
              <a:rPr lang="en-US" sz="1500" dirty="0"/>
              <a:t>6- Post mass retirements.</a:t>
            </a:r>
            <a:br>
              <a:rPr lang="en-US" sz="1500" dirty="0"/>
            </a:br>
            <a:r>
              <a:rPr lang="en-US" sz="1500" dirty="0"/>
              <a:t>Mass Retirements &gt; Retirements &gt; Post then select a book and press ok then submit</a:t>
            </a:r>
            <a:r>
              <a:rPr lang="en-US" sz="1500" dirty="0">
                <a:latin typeface="+mj-lt"/>
                <a:ea typeface="+mj-ea"/>
                <a:cs typeface="+mj-cs"/>
              </a:rPr>
              <a:t/>
            </a:r>
            <a:br>
              <a:rPr lang="en-US" sz="1500" dirty="0">
                <a:latin typeface="+mj-lt"/>
                <a:ea typeface="+mj-ea"/>
                <a:cs typeface="+mj-cs"/>
              </a:rPr>
            </a:br>
            <a:endParaRPr lang="en-US" sz="1500" dirty="0"/>
          </a:p>
        </p:txBody>
      </p:sp>
      <p:pic>
        <p:nvPicPr>
          <p:cNvPr id="6" name="Content Placeholder 5" descr="A screenshot of a computer&#10;&#10;Description automatically generated">
            <a:extLst>
              <a:ext uri="{FF2B5EF4-FFF2-40B4-BE49-F238E27FC236}">
                <a16:creationId xmlns:a16="http://schemas.microsoft.com/office/drawing/2014/main" xmlns="" id="{0CC46E9C-F324-5D42-1830-1E5E4D835D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 y="582385"/>
            <a:ext cx="5181600" cy="2831934"/>
          </a:xfrm>
        </p:spPr>
      </p:pic>
      <p:pic>
        <p:nvPicPr>
          <p:cNvPr id="10" name="Picture 9" descr="A screenshot of a computer&#10;&#10;Description automatically generated">
            <a:extLst>
              <a:ext uri="{FF2B5EF4-FFF2-40B4-BE49-F238E27FC236}">
                <a16:creationId xmlns:a16="http://schemas.microsoft.com/office/drawing/2014/main" xmlns="" id="{6051251A-B692-3A3E-5676-0824BD313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761" y="582384"/>
            <a:ext cx="5181600" cy="2831935"/>
          </a:xfrm>
          <a:prstGeom prst="rect">
            <a:avLst/>
          </a:prstGeom>
        </p:spPr>
      </p:pic>
      <p:sp>
        <p:nvSpPr>
          <p:cNvPr id="11" name="Content Placeholder 3">
            <a:extLst>
              <a:ext uri="{FF2B5EF4-FFF2-40B4-BE49-F238E27FC236}">
                <a16:creationId xmlns:a16="http://schemas.microsoft.com/office/drawing/2014/main" xmlns="" id="{DDD0DDFE-E055-D434-3715-8D1BCBDC9139}"/>
              </a:ext>
            </a:extLst>
          </p:cNvPr>
          <p:cNvSpPr txBox="1">
            <a:spLocks/>
          </p:cNvSpPr>
          <p:nvPr/>
        </p:nvSpPr>
        <p:spPr>
          <a:xfrm>
            <a:off x="8788400" y="3668356"/>
            <a:ext cx="2933700" cy="702653"/>
          </a:xfrm>
          <a:prstGeom prst="rect">
            <a:avLst/>
          </a:prstGeom>
          <a:ln>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FF0000"/>
                </a:solidFill>
                <a:latin typeface="Trebuchet MS" panose="020B0603020202020204" pitchFamily="34" charset="0"/>
              </a:rPr>
              <a:t>* Oracle Assets automatically runs the Mass Retirements Report .</a:t>
            </a:r>
            <a:endParaRPr lang="en-US" sz="1400" dirty="0">
              <a:solidFill>
                <a:srgbClr val="FF0000"/>
              </a:solidFill>
              <a:latin typeface="+mj-lt"/>
              <a:ea typeface="+mj-ea"/>
              <a:cs typeface="+mj-cs"/>
            </a:endParaRPr>
          </a:p>
        </p:txBody>
      </p:sp>
      <p:pic>
        <p:nvPicPr>
          <p:cNvPr id="13" name="Picture 12" descr="A white background with black text&#10;&#10;Description automatically generated">
            <a:extLst>
              <a:ext uri="{FF2B5EF4-FFF2-40B4-BE49-F238E27FC236}">
                <a16:creationId xmlns:a16="http://schemas.microsoft.com/office/drawing/2014/main" xmlns="" id="{8363B8D9-9EED-4223-C64D-387303EFA739}"/>
              </a:ext>
            </a:extLst>
          </p:cNvPr>
          <p:cNvPicPr>
            <a:picLocks noChangeAspect="1"/>
          </p:cNvPicPr>
          <p:nvPr/>
        </p:nvPicPr>
        <p:blipFill>
          <a:blip r:embed="rId4">
            <a:extLst>
              <a:ext uri="{28A0092B-C50C-407E-A947-70E740481C1C}">
                <a14:useLocalDpi xmlns:a14="http://schemas.microsoft.com/office/drawing/2010/main" val="0"/>
              </a:ext>
            </a:extLst>
          </a:blip>
          <a:srcRect r="31034" b="18002"/>
          <a:stretch/>
        </p:blipFill>
        <p:spPr>
          <a:xfrm>
            <a:off x="2667000" y="3630256"/>
            <a:ext cx="5737122" cy="2322118"/>
          </a:xfrm>
          <a:prstGeom prst="rect">
            <a:avLst/>
          </a:prstGeom>
          <a:ln>
            <a:solidFill>
              <a:schemeClr val="tx1"/>
            </a:solidFill>
          </a:ln>
        </p:spPr>
      </p:pic>
      <p:cxnSp>
        <p:nvCxnSpPr>
          <p:cNvPr id="5" name="Straight Connector 4">
            <a:extLst>
              <a:ext uri="{FF2B5EF4-FFF2-40B4-BE49-F238E27FC236}">
                <a16:creationId xmlns:a16="http://schemas.microsoft.com/office/drawing/2014/main" xmlns="" id="{367F56C0-7287-9B7D-F61B-1859A9F13813}"/>
              </a:ext>
            </a:extLst>
          </p:cNvPr>
          <p:cNvCxnSpPr>
            <a:stCxn id="11" idx="1"/>
          </p:cNvCxnSpPr>
          <p:nvPr/>
        </p:nvCxnSpPr>
        <p:spPr>
          <a:xfrm flipH="1" flipV="1">
            <a:off x="8404122" y="4019682"/>
            <a:ext cx="384278" cy="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xmlns="" id="{5CF5BA4F-5A33-1175-1DA9-5DF564A4B311}"/>
              </a:ext>
            </a:extLst>
          </p:cNvPr>
          <p:cNvCxnSpPr>
            <a:cxnSpLocks/>
          </p:cNvCxnSpPr>
          <p:nvPr/>
        </p:nvCxnSpPr>
        <p:spPr>
          <a:xfrm flipH="1" flipV="1">
            <a:off x="7696200" y="1358900"/>
            <a:ext cx="2298700" cy="230945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14" name="Group 13">
            <a:extLst>
              <a:ext uri="{FF2B5EF4-FFF2-40B4-BE49-F238E27FC236}">
                <a16:creationId xmlns:a16="http://schemas.microsoft.com/office/drawing/2014/main" xmlns="" id="{11B2BC74-A573-2908-9901-F0FD4B44BC03}"/>
              </a:ext>
            </a:extLst>
          </p:cNvPr>
          <p:cNvGrpSpPr/>
          <p:nvPr/>
        </p:nvGrpSpPr>
        <p:grpSpPr>
          <a:xfrm>
            <a:off x="3168162" y="1186160"/>
            <a:ext cx="427687" cy="920141"/>
            <a:chOff x="1556791" y="2722306"/>
            <a:chExt cx="427687" cy="920141"/>
          </a:xfrm>
        </p:grpSpPr>
        <p:cxnSp>
          <p:nvCxnSpPr>
            <p:cNvPr id="15" name="Straight Arrow Connector 14">
              <a:extLst>
                <a:ext uri="{FF2B5EF4-FFF2-40B4-BE49-F238E27FC236}">
                  <a16:creationId xmlns:a16="http://schemas.microsoft.com/office/drawing/2014/main" xmlns="" id="{8C4DB88E-63A7-329F-C7CC-D990C58CD5BB}"/>
                </a:ext>
              </a:extLst>
            </p:cNvPr>
            <p:cNvCxnSpPr>
              <a:cxnSpLocks/>
              <a:stCxn id="16" idx="2"/>
            </p:cNvCxnSpPr>
            <p:nvPr/>
          </p:nvCxnSpPr>
          <p:spPr>
            <a:xfrm flipH="1">
              <a:off x="1770634" y="3151359"/>
              <a:ext cx="1" cy="49108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6" name="Rectangle 15">
              <a:extLst>
                <a:ext uri="{FF2B5EF4-FFF2-40B4-BE49-F238E27FC236}">
                  <a16:creationId xmlns:a16="http://schemas.microsoft.com/office/drawing/2014/main" xmlns="" id="{E978459A-613F-7A96-9C66-3F4826A949E5}"/>
                </a:ext>
              </a:extLst>
            </p:cNvPr>
            <p:cNvSpPr/>
            <p:nvPr/>
          </p:nvSpPr>
          <p:spPr>
            <a:xfrm>
              <a:off x="1556791" y="2722306"/>
              <a:ext cx="427687" cy="429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6</a:t>
              </a:r>
            </a:p>
          </p:txBody>
        </p:sp>
      </p:grpSp>
      <p:cxnSp>
        <p:nvCxnSpPr>
          <p:cNvPr id="17" name="Straight Arrow Connector 16">
            <a:extLst>
              <a:ext uri="{FF2B5EF4-FFF2-40B4-BE49-F238E27FC236}">
                <a16:creationId xmlns:a16="http://schemas.microsoft.com/office/drawing/2014/main" xmlns="" id="{BE9B2B39-3D62-BD78-8D17-BD3A23CB26C9}"/>
              </a:ext>
            </a:extLst>
          </p:cNvPr>
          <p:cNvCxnSpPr>
            <a:cxnSpLocks/>
          </p:cNvCxnSpPr>
          <p:nvPr/>
        </p:nvCxnSpPr>
        <p:spPr>
          <a:xfrm>
            <a:off x="3603531" y="1615213"/>
            <a:ext cx="290044" cy="89841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641932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1BEAB9-C153-DC92-C1EC-D5F644F4B976}"/>
              </a:ext>
            </a:extLst>
          </p:cNvPr>
          <p:cNvSpPr>
            <a:spLocks noGrp="1"/>
          </p:cNvSpPr>
          <p:nvPr>
            <p:ph type="title"/>
          </p:nvPr>
        </p:nvSpPr>
        <p:spPr>
          <a:xfrm>
            <a:off x="0" y="0"/>
            <a:ext cx="11710219" cy="637765"/>
          </a:xfrm>
        </p:spPr>
        <p:txBody>
          <a:bodyPr>
            <a:normAutofit/>
          </a:bodyPr>
          <a:lstStyle/>
          <a:p>
            <a:r>
              <a:rPr lang="en-US" sz="1600" b="0" i="0" u="none" strike="noStrike" baseline="0" dirty="0">
                <a:solidFill>
                  <a:srgbClr val="000000"/>
                </a:solidFill>
                <a:latin typeface="Trebuchet MS" panose="020B0603020202020204" pitchFamily="34" charset="0"/>
              </a:rPr>
              <a:t>After the Mass Retirements , run the Calculate Gains and Losses </a:t>
            </a:r>
            <a:r>
              <a:rPr lang="en-US" sz="1600" dirty="0"/>
              <a:t>program Or Run Depreciation then Creating accounting .</a:t>
            </a:r>
            <a:r>
              <a:rPr lang="en-US" sz="1600" b="1" i="0" u="none" strike="noStrike" baseline="0" dirty="0">
                <a:solidFill>
                  <a:srgbClr val="000000"/>
                </a:solidFill>
                <a:latin typeface="Trebuchet MS" panose="020B0603020202020204" pitchFamily="34" charset="0"/>
              </a:rPr>
              <a:t/>
            </a:r>
            <a:br>
              <a:rPr lang="en-US" sz="1600" b="1" i="0" u="none" strike="noStrike" baseline="0" dirty="0">
                <a:solidFill>
                  <a:srgbClr val="000000"/>
                </a:solidFill>
                <a:latin typeface="Trebuchet MS" panose="020B0603020202020204" pitchFamily="34" charset="0"/>
              </a:rPr>
            </a:br>
            <a:endParaRPr lang="en-US" sz="1600" dirty="0"/>
          </a:p>
        </p:txBody>
      </p:sp>
      <p:pic>
        <p:nvPicPr>
          <p:cNvPr id="6" name="Content Placeholder 5" descr="A screenshot of a computer&#10;&#10;Description automatically generated">
            <a:extLst>
              <a:ext uri="{FF2B5EF4-FFF2-40B4-BE49-F238E27FC236}">
                <a16:creationId xmlns:a16="http://schemas.microsoft.com/office/drawing/2014/main" xmlns="" id="{A8CBE3A3-97DF-46C4-9156-E4F5857880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0890" y="466641"/>
            <a:ext cx="3736024" cy="2962360"/>
          </a:xfrm>
        </p:spPr>
      </p:pic>
      <p:pic>
        <p:nvPicPr>
          <p:cNvPr id="8" name="Content Placeholder 7" descr="A screenshot of a computer&#10;&#10;Description automatically generated">
            <a:extLst>
              <a:ext uri="{FF2B5EF4-FFF2-40B4-BE49-F238E27FC236}">
                <a16:creationId xmlns:a16="http://schemas.microsoft.com/office/drawing/2014/main" xmlns="" id="{14E1593B-E5E5-BE57-B152-6C8801AAB95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0891" y="3600432"/>
            <a:ext cx="3736024" cy="2790928"/>
          </a:xfrm>
        </p:spPr>
      </p:pic>
      <p:pic>
        <p:nvPicPr>
          <p:cNvPr id="10" name="Picture 9" descr="A screenshot of a computer&#10;&#10;Description automatically generated">
            <a:extLst>
              <a:ext uri="{FF2B5EF4-FFF2-40B4-BE49-F238E27FC236}">
                <a16:creationId xmlns:a16="http://schemas.microsoft.com/office/drawing/2014/main" xmlns="" id="{71BE5AB4-96CE-1955-5F93-2E00E8A8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243" y="467550"/>
            <a:ext cx="3503796" cy="284261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0DFD400F-A8F5-8324-63E1-3F000FD2A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154" y="3566886"/>
            <a:ext cx="3495358" cy="284261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xmlns="" id="{C9576FA7-9C68-19F6-015F-E68B40882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369" y="3548743"/>
            <a:ext cx="4304892" cy="287890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xmlns="" id="{7723D934-6BE3-5F55-8188-8C3525FBC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7368" y="466641"/>
            <a:ext cx="4351588" cy="2842614"/>
          </a:xfrm>
          <a:prstGeom prst="rect">
            <a:avLst/>
          </a:prstGeom>
        </p:spPr>
      </p:pic>
    </p:spTree>
    <p:extLst>
      <p:ext uri="{BB962C8B-B14F-4D97-AF65-F5344CB8AC3E}">
        <p14:creationId xmlns:p14="http://schemas.microsoft.com/office/powerpoint/2010/main" val="85107935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22D38A70-9947-329F-EE26-A82719E05AD8}"/>
              </a:ext>
            </a:extLst>
          </p:cNvPr>
          <p:cNvSpPr>
            <a:spLocks noGrp="1"/>
          </p:cNvSpPr>
          <p:nvPr>
            <p:ph type="subTitle" idx="4"/>
          </p:nvPr>
        </p:nvSpPr>
        <p:spPr>
          <a:xfrm>
            <a:off x="258479" y="769018"/>
            <a:ext cx="11127276" cy="1115947"/>
          </a:xfrm>
        </p:spPr>
        <p:txBody>
          <a:bodyPr/>
          <a:lstStyle/>
          <a:p>
            <a:pPr marL="0" indent="0">
              <a:spcBef>
                <a:spcPts val="847"/>
              </a:spcBef>
              <a:buNone/>
              <a:tabLst>
                <a:tab pos="344039" algn="l"/>
              </a:tabLst>
            </a:pPr>
            <a:r>
              <a:rPr lang="en-US" sz="1600" dirty="0">
                <a:latin typeface="Segoe UI Light (Body)"/>
              </a:rPr>
              <a:t>What is</a:t>
            </a:r>
            <a:r>
              <a:rPr lang="en-US" sz="1600" spc="-4" dirty="0">
                <a:latin typeface="Segoe UI Light (Body)"/>
              </a:rPr>
              <a:t> </a:t>
            </a:r>
            <a:r>
              <a:rPr lang="en-US" sz="1600" spc="-9" dirty="0">
                <a:latin typeface="Segoe UI Light (Body)"/>
              </a:rPr>
              <a:t>Period-</a:t>
            </a:r>
            <a:r>
              <a:rPr lang="en-US" sz="1600" dirty="0">
                <a:latin typeface="Segoe UI Light (Body)"/>
              </a:rPr>
              <a:t>End</a:t>
            </a:r>
            <a:r>
              <a:rPr lang="en-US" sz="1600" spc="9" dirty="0">
                <a:latin typeface="Segoe UI Light (Body)"/>
              </a:rPr>
              <a:t> </a:t>
            </a:r>
            <a:r>
              <a:rPr lang="en-US" sz="1600" spc="-9" dirty="0">
                <a:latin typeface="Segoe UI Light (Body)"/>
              </a:rPr>
              <a:t>Closing?</a:t>
            </a:r>
            <a:endParaRPr lang="en-US" sz="1600" dirty="0">
              <a:latin typeface="Segoe UI Light (Body)"/>
            </a:endParaRPr>
          </a:p>
          <a:p>
            <a:pPr marL="0" marR="4483" indent="0">
              <a:lnSpc>
                <a:spcPct val="100600"/>
              </a:lnSpc>
              <a:spcBef>
                <a:spcPts val="741"/>
              </a:spcBef>
              <a:buNone/>
              <a:tabLst>
                <a:tab pos="344599" algn="l"/>
              </a:tabLst>
            </a:pPr>
            <a:r>
              <a:rPr lang="en-US" sz="1600" spc="-18" dirty="0">
                <a:latin typeface="Segoe UI Light (Body)"/>
              </a:rPr>
              <a:t>  -Period-</a:t>
            </a:r>
            <a:r>
              <a:rPr lang="en-US" sz="1600" dirty="0">
                <a:latin typeface="Segoe UI Light (Body)"/>
              </a:rPr>
              <a:t>End</a:t>
            </a:r>
            <a:r>
              <a:rPr lang="en-US" sz="1600" spc="-35" dirty="0">
                <a:latin typeface="Segoe UI Light (Body)"/>
              </a:rPr>
              <a:t> </a:t>
            </a:r>
            <a:r>
              <a:rPr lang="en-US" sz="1600" dirty="0">
                <a:latin typeface="Segoe UI Light (Body)"/>
              </a:rPr>
              <a:t>Closing</a:t>
            </a:r>
            <a:r>
              <a:rPr lang="en-US" sz="1600" spc="22" dirty="0">
                <a:latin typeface="Segoe UI Light (Body)"/>
              </a:rPr>
              <a:t> </a:t>
            </a:r>
            <a:r>
              <a:rPr lang="en-US" sz="1600" dirty="0">
                <a:latin typeface="Segoe UI Light (Body)"/>
              </a:rPr>
              <a:t>finalizes</a:t>
            </a:r>
            <a:r>
              <a:rPr lang="en-US" sz="1600" spc="18" dirty="0">
                <a:latin typeface="Segoe UI Light (Body)"/>
              </a:rPr>
              <a:t> </a:t>
            </a:r>
            <a:r>
              <a:rPr lang="en-US" sz="1600" dirty="0">
                <a:latin typeface="Segoe UI Light (Body)"/>
              </a:rPr>
              <a:t>asset</a:t>
            </a:r>
            <a:r>
              <a:rPr lang="en-US" sz="1600" spc="-18" dirty="0">
                <a:latin typeface="Segoe UI Light (Body)"/>
              </a:rPr>
              <a:t> </a:t>
            </a:r>
            <a:r>
              <a:rPr lang="en-US" sz="1600" dirty="0">
                <a:latin typeface="Segoe UI Light (Body)"/>
              </a:rPr>
              <a:t>activities</a:t>
            </a:r>
            <a:r>
              <a:rPr lang="en-US" sz="1600" spc="49" dirty="0">
                <a:latin typeface="Segoe UI Light (Body)"/>
              </a:rPr>
              <a:t> </a:t>
            </a:r>
            <a:r>
              <a:rPr lang="en-US" sz="1600" spc="-22" dirty="0">
                <a:latin typeface="Segoe UI Light (Body)"/>
              </a:rPr>
              <a:t>for </a:t>
            </a:r>
            <a:r>
              <a:rPr lang="en-US" sz="1600" dirty="0">
                <a:latin typeface="Segoe UI Light (Body)"/>
              </a:rPr>
              <a:t>the</a:t>
            </a:r>
            <a:r>
              <a:rPr lang="en-US" sz="1600" spc="-9" dirty="0">
                <a:latin typeface="Segoe UI Light (Body)"/>
              </a:rPr>
              <a:t> </a:t>
            </a:r>
            <a:r>
              <a:rPr lang="en-US" sz="1600" dirty="0">
                <a:latin typeface="Segoe UI Light (Body)"/>
              </a:rPr>
              <a:t>month,</a:t>
            </a:r>
            <a:r>
              <a:rPr lang="en-US" sz="1600" spc="18" dirty="0">
                <a:latin typeface="Segoe UI Light (Body)"/>
              </a:rPr>
              <a:t> </a:t>
            </a:r>
            <a:r>
              <a:rPr lang="en-US" sz="1600" dirty="0">
                <a:latin typeface="Segoe UI Light (Body)"/>
              </a:rPr>
              <a:t>ensuring</a:t>
            </a:r>
            <a:r>
              <a:rPr lang="en-US" sz="1600" spc="22" dirty="0">
                <a:latin typeface="Segoe UI Light (Body)"/>
              </a:rPr>
              <a:t> </a:t>
            </a:r>
            <a:r>
              <a:rPr lang="en-US" sz="1600" dirty="0">
                <a:latin typeface="Segoe UI Light (Body)"/>
              </a:rPr>
              <a:t>new</a:t>
            </a:r>
            <a:r>
              <a:rPr lang="en-US" sz="1600" spc="-18" dirty="0">
                <a:latin typeface="Segoe UI Light (Body)"/>
              </a:rPr>
              <a:t> </a:t>
            </a:r>
            <a:r>
              <a:rPr lang="en-US" sz="1600" spc="-9" dirty="0">
                <a:latin typeface="Segoe UI Light (Body)"/>
              </a:rPr>
              <a:t>additions, </a:t>
            </a:r>
            <a:r>
              <a:rPr lang="en-US" sz="1600" dirty="0">
                <a:latin typeface="Segoe UI Light (Body)"/>
              </a:rPr>
              <a:t>retirements,</a:t>
            </a:r>
            <a:r>
              <a:rPr lang="en-US" sz="1600" spc="-44" dirty="0">
                <a:latin typeface="Segoe UI Light (Body)"/>
              </a:rPr>
              <a:t> </a:t>
            </a:r>
            <a:r>
              <a:rPr lang="en-US" sz="1600" dirty="0">
                <a:latin typeface="Segoe UI Light (Body)"/>
              </a:rPr>
              <a:t>and</a:t>
            </a:r>
            <a:r>
              <a:rPr lang="en-US" sz="1600" spc="-49" dirty="0">
                <a:latin typeface="Segoe UI Light (Body)"/>
              </a:rPr>
              <a:t> </a:t>
            </a:r>
            <a:r>
              <a:rPr lang="en-US" sz="1600" dirty="0">
                <a:latin typeface="Segoe UI Light (Body)"/>
              </a:rPr>
              <a:t>adjustments</a:t>
            </a:r>
            <a:r>
              <a:rPr lang="en-US" sz="1600" spc="-40" dirty="0">
                <a:latin typeface="Segoe UI Light (Body)"/>
              </a:rPr>
              <a:t> </a:t>
            </a:r>
            <a:r>
              <a:rPr lang="en-US" sz="1600" dirty="0">
                <a:latin typeface="Segoe UI Light (Body)"/>
              </a:rPr>
              <a:t>are</a:t>
            </a:r>
            <a:r>
              <a:rPr lang="en-US" sz="1600" spc="-79" dirty="0">
                <a:latin typeface="Segoe UI Light (Body)"/>
              </a:rPr>
              <a:t> </a:t>
            </a:r>
            <a:r>
              <a:rPr lang="en-US" sz="1600" spc="-9" dirty="0">
                <a:latin typeface="Segoe UI Light (Body)"/>
              </a:rPr>
              <a:t>recorded.</a:t>
            </a:r>
            <a:endParaRPr lang="en-US" sz="1600" dirty="0">
              <a:latin typeface="Segoe UI Light (Body)"/>
            </a:endParaRPr>
          </a:p>
          <a:p>
            <a:pPr marL="0" indent="0">
              <a:buNone/>
            </a:pPr>
            <a:endParaRPr lang="en-US" dirty="0"/>
          </a:p>
        </p:txBody>
      </p:sp>
      <p:sp>
        <p:nvSpPr>
          <p:cNvPr id="6" name="object 3"/>
          <p:cNvSpPr txBox="1"/>
          <p:nvPr/>
        </p:nvSpPr>
        <p:spPr>
          <a:xfrm>
            <a:off x="376466" y="1538931"/>
            <a:ext cx="6858000" cy="1829803"/>
          </a:xfrm>
          <a:prstGeom prst="rect">
            <a:avLst/>
          </a:prstGeom>
        </p:spPr>
        <p:txBody>
          <a:bodyPr vert="horz" wrap="square" lIns="0" tIns="107576" rIns="0" bIns="0" rtlCol="0">
            <a:spAutoFit/>
          </a:bodyPr>
          <a:lstStyle/>
          <a:p>
            <a:pPr marL="11206">
              <a:spcBef>
                <a:spcPts val="847"/>
              </a:spcBef>
              <a:tabLst>
                <a:tab pos="344039" algn="l"/>
              </a:tabLst>
            </a:pPr>
            <a:r>
              <a:rPr lang="en-US" sz="2118" b="1" u="sng" dirty="0"/>
              <a:t>Steps</a:t>
            </a:r>
            <a:r>
              <a:rPr lang="en-US" sz="2118" b="1" u="sng" spc="-13" dirty="0"/>
              <a:t> </a:t>
            </a:r>
            <a:r>
              <a:rPr lang="en-US" sz="2118" b="1" u="sng" dirty="0"/>
              <a:t>for</a:t>
            </a:r>
            <a:r>
              <a:rPr lang="en-US" sz="2118" b="1" u="sng" spc="-40" dirty="0"/>
              <a:t> </a:t>
            </a:r>
            <a:r>
              <a:rPr lang="en-US" sz="2118" b="1" u="sng" spc="-18" dirty="0"/>
              <a:t>Period-</a:t>
            </a:r>
            <a:r>
              <a:rPr lang="en-US" sz="2118" b="1" u="sng" dirty="0"/>
              <a:t>End</a:t>
            </a:r>
            <a:r>
              <a:rPr lang="en-US" sz="2118" b="1" u="sng" spc="9" dirty="0"/>
              <a:t> </a:t>
            </a:r>
            <a:r>
              <a:rPr lang="en-US" sz="2118" b="1" u="sng" spc="-9" dirty="0"/>
              <a:t>Closing:-</a:t>
            </a:r>
            <a:endParaRPr lang="ar-EG" sz="882" b="1" u="sng" dirty="0">
              <a:latin typeface="Calibri"/>
              <a:cs typeface="Calibri"/>
            </a:endParaRPr>
          </a:p>
          <a:p>
            <a:pPr marL="11206">
              <a:spcBef>
                <a:spcPts val="763"/>
              </a:spcBef>
              <a:tabLst>
                <a:tab pos="344039" algn="l"/>
              </a:tabLst>
            </a:pPr>
            <a:r>
              <a:rPr lang="en-US" sz="1600" dirty="0">
                <a:latin typeface="Segoe UI Light (Body)"/>
                <a:cs typeface="Calibri"/>
              </a:rPr>
              <a:t>1-</a:t>
            </a:r>
            <a:r>
              <a:rPr sz="1600" dirty="0">
                <a:latin typeface="Segoe UI Light (Body)"/>
                <a:cs typeface="Calibri"/>
              </a:rPr>
              <a:t> Run Depreciation</a:t>
            </a:r>
            <a:r>
              <a:rPr lang="en-US" sz="1600" dirty="0">
                <a:latin typeface="Segoe UI Light (Body)"/>
                <a:cs typeface="Calibri"/>
              </a:rPr>
              <a:t>.</a:t>
            </a:r>
          </a:p>
          <a:p>
            <a:pPr marL="11206">
              <a:spcBef>
                <a:spcPts val="763"/>
              </a:spcBef>
              <a:tabLst>
                <a:tab pos="344039" algn="l"/>
              </a:tabLst>
            </a:pPr>
            <a:r>
              <a:rPr lang="en-US" sz="1600" dirty="0">
                <a:latin typeface="Segoe UI Light (Body)"/>
                <a:cs typeface="Calibri"/>
              </a:rPr>
              <a:t>2- Create Accounting.</a:t>
            </a:r>
          </a:p>
          <a:p>
            <a:pPr marL="11206">
              <a:spcBef>
                <a:spcPts val="763"/>
              </a:spcBef>
              <a:tabLst>
                <a:tab pos="344039" algn="l"/>
              </a:tabLst>
            </a:pPr>
            <a:r>
              <a:rPr lang="en-US" sz="1600" dirty="0">
                <a:latin typeface="Segoe UI Light (Body)"/>
                <a:cs typeface="Calibri"/>
              </a:rPr>
              <a:t>3- Ensure Complete All Transactions.</a:t>
            </a:r>
          </a:p>
          <a:p>
            <a:pPr marL="11206">
              <a:spcBef>
                <a:spcPts val="763"/>
              </a:spcBef>
              <a:tabLst>
                <a:tab pos="344039" algn="l"/>
              </a:tabLst>
            </a:pPr>
            <a:endParaRPr sz="1600" dirty="0">
              <a:latin typeface="Segoe UI Light (Body)"/>
              <a:cs typeface="Calibri"/>
            </a:endParaRPr>
          </a:p>
        </p:txBody>
      </p:sp>
      <p:sp>
        <p:nvSpPr>
          <p:cNvPr id="7" name="object 3">
            <a:extLst>
              <a:ext uri="{FF2B5EF4-FFF2-40B4-BE49-F238E27FC236}">
                <a16:creationId xmlns:a16="http://schemas.microsoft.com/office/drawing/2014/main" xmlns="" id="{9E95E5E7-DFB1-9AC7-00BB-67D1F60EE8E5}"/>
              </a:ext>
            </a:extLst>
          </p:cNvPr>
          <p:cNvSpPr txBox="1"/>
          <p:nvPr/>
        </p:nvSpPr>
        <p:spPr>
          <a:xfrm>
            <a:off x="376466" y="3546183"/>
            <a:ext cx="7748635" cy="1426853"/>
          </a:xfrm>
          <a:prstGeom prst="rect">
            <a:avLst/>
          </a:prstGeom>
        </p:spPr>
        <p:txBody>
          <a:bodyPr vert="horz" wrap="square" lIns="0" tIns="10085" rIns="0" bIns="0" rtlCol="0">
            <a:spAutoFit/>
          </a:bodyPr>
          <a:lstStyle/>
          <a:p>
            <a:pPr marL="11206" marR="1501668">
              <a:lnSpc>
                <a:spcPct val="100600"/>
              </a:lnSpc>
              <a:spcBef>
                <a:spcPts val="847"/>
              </a:spcBef>
              <a:tabLst>
                <a:tab pos="344039" algn="l"/>
              </a:tabLst>
            </a:pPr>
            <a:r>
              <a:rPr lang="en-US" sz="2118" b="1" u="sng" dirty="0"/>
              <a:t>Common Issues and Solutions:-</a:t>
            </a:r>
          </a:p>
          <a:p>
            <a:pPr marL="11206" marR="1501668">
              <a:lnSpc>
                <a:spcPct val="100600"/>
              </a:lnSpc>
              <a:spcBef>
                <a:spcPts val="847"/>
              </a:spcBef>
              <a:tabLst>
                <a:tab pos="344039" algn="l"/>
              </a:tabLst>
            </a:pPr>
            <a:endParaRPr lang="en-US" sz="400" b="1" u="sng" dirty="0"/>
          </a:p>
          <a:p>
            <a:pPr marL="10646" marR="1501668">
              <a:lnSpc>
                <a:spcPct val="100600"/>
              </a:lnSpc>
              <a:spcBef>
                <a:spcPts val="79"/>
              </a:spcBef>
              <a:tabLst>
                <a:tab pos="344599" algn="l"/>
              </a:tabLst>
            </a:pPr>
            <a:r>
              <a:rPr sz="1600" dirty="0">
                <a:latin typeface="Segoe UI Light (Body)"/>
                <a:cs typeface="Calibri"/>
              </a:rPr>
              <a:t>1. Unposted Depreciation: Check if depreciation is fully posted.</a:t>
            </a:r>
          </a:p>
          <a:p>
            <a:pPr marL="10646" marR="4483">
              <a:lnSpc>
                <a:spcPct val="100600"/>
              </a:lnSpc>
              <a:spcBef>
                <a:spcPts val="737"/>
              </a:spcBef>
              <a:tabLst>
                <a:tab pos="344599" algn="l"/>
              </a:tabLst>
            </a:pPr>
            <a:r>
              <a:rPr sz="1600" dirty="0">
                <a:latin typeface="Segoe UI Light (Body)"/>
                <a:cs typeface="Calibri"/>
              </a:rPr>
              <a:t>2. Pending Transactions: Look for unfinished transactions.</a:t>
            </a:r>
          </a:p>
          <a:p>
            <a:pPr marL="10646" marR="470672">
              <a:lnSpc>
                <a:spcPct val="100600"/>
              </a:lnSpc>
              <a:spcBef>
                <a:spcPts val="741"/>
              </a:spcBef>
              <a:tabLst>
                <a:tab pos="344599" algn="l"/>
              </a:tabLst>
            </a:pPr>
            <a:r>
              <a:rPr sz="1600" dirty="0">
                <a:latin typeface="Segoe UI Light (Body)"/>
                <a:cs typeface="Calibri"/>
              </a:rPr>
              <a:t>3. Reconciliation: Ensure the Fixed Assets ledger matches the General Ledger.</a:t>
            </a:r>
          </a:p>
        </p:txBody>
      </p:sp>
      <p:sp>
        <p:nvSpPr>
          <p:cNvPr id="4" name="TextBox 3">
            <a:extLst>
              <a:ext uri="{FF2B5EF4-FFF2-40B4-BE49-F238E27FC236}">
                <a16:creationId xmlns:a16="http://schemas.microsoft.com/office/drawing/2014/main" xmlns="" id="{C01E190E-09D4-5271-4955-4AA04D4C0289}"/>
              </a:ext>
            </a:extLst>
          </p:cNvPr>
          <p:cNvSpPr txBox="1"/>
          <p:nvPr/>
        </p:nvSpPr>
        <p:spPr>
          <a:xfrm>
            <a:off x="98395" y="98482"/>
            <a:ext cx="6098458" cy="461665"/>
          </a:xfrm>
          <a:prstGeom prst="rect">
            <a:avLst/>
          </a:prstGeom>
          <a:noFill/>
        </p:spPr>
        <p:txBody>
          <a:bodyPr wrap="square">
            <a:spAutoFit/>
          </a:bodyPr>
          <a:lstStyle/>
          <a:p>
            <a:r>
              <a:rPr lang="en-US" sz="2400" b="1" i="0" u="none" strike="noStrike" baseline="0" dirty="0">
                <a:latin typeface="Calibri-Bold"/>
              </a:rPr>
              <a:t>3- Period-End Closing.</a:t>
            </a:r>
            <a:endParaRPr lang="en-US" sz="2800"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968" y="136479"/>
            <a:ext cx="8392310" cy="316014"/>
          </a:xfrm>
          <a:prstGeom prst="rect">
            <a:avLst/>
          </a:prstGeom>
        </p:spPr>
        <p:txBody>
          <a:bodyPr vert="horz" wrap="square" lIns="0" tIns="11206" rIns="0" bIns="0" rtlCol="0" anchor="t">
            <a:spAutoFit/>
          </a:bodyPr>
          <a:lstStyle/>
          <a:p>
            <a:pPr marL="2914805" marR="4483" indent="-2900797">
              <a:spcBef>
                <a:spcPts val="88"/>
              </a:spcBef>
            </a:pPr>
            <a:r>
              <a:rPr lang="en-US" sz="2200" dirty="0"/>
              <a:t>1- </a:t>
            </a:r>
            <a:r>
              <a:rPr sz="2200" dirty="0"/>
              <a:t>Running</a:t>
            </a:r>
            <a:r>
              <a:rPr sz="2200" spc="-66" dirty="0"/>
              <a:t> </a:t>
            </a:r>
            <a:r>
              <a:rPr sz="2200" spc="-9" dirty="0"/>
              <a:t>Depreciation</a:t>
            </a:r>
            <a:r>
              <a:rPr lang="en-US" sz="2200" spc="-9" dirty="0"/>
              <a:t>.</a:t>
            </a:r>
            <a:endParaRPr sz="2200" dirty="0"/>
          </a:p>
        </p:txBody>
      </p:sp>
      <p:pic>
        <p:nvPicPr>
          <p:cNvPr id="3" name="object 3"/>
          <p:cNvPicPr/>
          <p:nvPr/>
        </p:nvPicPr>
        <p:blipFill>
          <a:blip r:embed="rId2" cstate="print"/>
          <a:stretch>
            <a:fillRect/>
          </a:stretch>
        </p:blipFill>
        <p:spPr>
          <a:xfrm>
            <a:off x="253052" y="858298"/>
            <a:ext cx="3529954" cy="2595282"/>
          </a:xfrm>
          <a:prstGeom prst="rect">
            <a:avLst/>
          </a:prstGeom>
        </p:spPr>
      </p:pic>
      <p:pic>
        <p:nvPicPr>
          <p:cNvPr id="4" name="object 4"/>
          <p:cNvPicPr/>
          <p:nvPr/>
        </p:nvPicPr>
        <p:blipFill>
          <a:blip r:embed="rId3" cstate="print"/>
          <a:stretch>
            <a:fillRect/>
          </a:stretch>
        </p:blipFill>
        <p:spPr>
          <a:xfrm>
            <a:off x="4417833" y="1512454"/>
            <a:ext cx="2365337" cy="1284194"/>
          </a:xfrm>
          <a:prstGeom prst="rect">
            <a:avLst/>
          </a:prstGeom>
        </p:spPr>
      </p:pic>
      <p:pic>
        <p:nvPicPr>
          <p:cNvPr id="5" name="object 5"/>
          <p:cNvPicPr/>
          <p:nvPr/>
        </p:nvPicPr>
        <p:blipFill>
          <a:blip r:embed="rId4" cstate="print"/>
          <a:stretch>
            <a:fillRect/>
          </a:stretch>
        </p:blipFill>
        <p:spPr>
          <a:xfrm>
            <a:off x="7106485" y="1602367"/>
            <a:ext cx="3246119" cy="1148378"/>
          </a:xfrm>
          <a:prstGeom prst="rect">
            <a:avLst/>
          </a:prstGeom>
        </p:spPr>
      </p:pic>
      <p:pic>
        <p:nvPicPr>
          <p:cNvPr id="7" name="Picture 6">
            <a:extLst>
              <a:ext uri="{FF2B5EF4-FFF2-40B4-BE49-F238E27FC236}">
                <a16:creationId xmlns:a16="http://schemas.microsoft.com/office/drawing/2014/main" xmlns="" id="{3E164EE7-F8BD-3BDB-9C27-A0CC854CB4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469" y="2169299"/>
            <a:ext cx="476471" cy="317647"/>
          </a:xfrm>
          <a:prstGeom prst="rect">
            <a:avLst/>
          </a:prstGeom>
        </p:spPr>
      </p:pic>
      <p:pic>
        <p:nvPicPr>
          <p:cNvPr id="8" name="object 2"/>
          <p:cNvPicPr/>
          <p:nvPr/>
        </p:nvPicPr>
        <p:blipFill>
          <a:blip r:embed="rId6" cstate="print"/>
          <a:stretch>
            <a:fillRect/>
          </a:stretch>
        </p:blipFill>
        <p:spPr>
          <a:xfrm>
            <a:off x="1948826" y="3859385"/>
            <a:ext cx="3668359" cy="3023195"/>
          </a:xfrm>
          <a:prstGeom prst="rect">
            <a:avLst/>
          </a:prstGeom>
        </p:spPr>
      </p:pic>
      <p:pic>
        <p:nvPicPr>
          <p:cNvPr id="9" name="object 3"/>
          <p:cNvPicPr/>
          <p:nvPr/>
        </p:nvPicPr>
        <p:blipFill>
          <a:blip r:embed="rId7" cstate="print"/>
          <a:stretch>
            <a:fillRect/>
          </a:stretch>
        </p:blipFill>
        <p:spPr>
          <a:xfrm>
            <a:off x="6096000" y="3880707"/>
            <a:ext cx="3951462" cy="3023194"/>
          </a:xfrm>
          <a:prstGeom prst="rect">
            <a:avLst/>
          </a:prstGeom>
        </p:spPr>
      </p:pic>
      <p:sp>
        <p:nvSpPr>
          <p:cNvPr id="6" name="TextBox 5">
            <a:extLst>
              <a:ext uri="{FF2B5EF4-FFF2-40B4-BE49-F238E27FC236}">
                <a16:creationId xmlns:a16="http://schemas.microsoft.com/office/drawing/2014/main" xmlns="" id="{F70D2F8F-036D-96A7-53A0-5FC2A8007085}"/>
              </a:ext>
            </a:extLst>
          </p:cNvPr>
          <p:cNvSpPr txBox="1"/>
          <p:nvPr/>
        </p:nvSpPr>
        <p:spPr>
          <a:xfrm>
            <a:off x="253052" y="554517"/>
            <a:ext cx="6096000" cy="553998"/>
          </a:xfrm>
          <a:prstGeom prst="rect">
            <a:avLst/>
          </a:prstGeom>
          <a:noFill/>
        </p:spPr>
        <p:txBody>
          <a:bodyPr wrap="square">
            <a:spAutoFit/>
          </a:bodyPr>
          <a:lstStyle/>
          <a:p>
            <a:r>
              <a:rPr lang="en-US" sz="1400" dirty="0">
                <a:solidFill>
                  <a:srgbClr val="FF0000"/>
                </a:solidFill>
              </a:rPr>
              <a:t>1- Navigate -&gt;Depreciation -&gt; Run Depreciation .</a:t>
            </a:r>
          </a:p>
          <a:p>
            <a:endParaRPr lang="el-GR" sz="1600" dirty="0">
              <a:solidFill>
                <a:srgbClr val="FF0000"/>
              </a:solidFill>
            </a:endParaRPr>
          </a:p>
        </p:txBody>
      </p:sp>
      <p:sp>
        <p:nvSpPr>
          <p:cNvPr id="10" name="object 2">
            <a:extLst>
              <a:ext uri="{FF2B5EF4-FFF2-40B4-BE49-F238E27FC236}">
                <a16:creationId xmlns:a16="http://schemas.microsoft.com/office/drawing/2014/main" xmlns="" id="{2C9532B4-B4C1-92D2-EBFB-C2A26AFFBBCD}"/>
              </a:ext>
            </a:extLst>
          </p:cNvPr>
          <p:cNvSpPr txBox="1"/>
          <p:nvPr/>
        </p:nvSpPr>
        <p:spPr>
          <a:xfrm>
            <a:off x="4343446" y="1186513"/>
            <a:ext cx="7912469" cy="447898"/>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2-  Choose the Book for which you want to run Depreciation then check on Close Period Then Run Then ok .  </a:t>
            </a:r>
          </a:p>
          <a:p>
            <a:pPr marL="11206">
              <a:spcBef>
                <a:spcPts val="93"/>
              </a:spcBef>
            </a:pPr>
            <a:endParaRPr lang="en-US" sz="1400" spc="-4" dirty="0">
              <a:solidFill>
                <a:srgbClr val="FF0000"/>
              </a:solidFill>
              <a:latin typeface="Calibri"/>
              <a:cs typeface="Calibri"/>
            </a:endParaRPr>
          </a:p>
        </p:txBody>
      </p:sp>
      <p:sp>
        <p:nvSpPr>
          <p:cNvPr id="11" name="object 2">
            <a:extLst>
              <a:ext uri="{FF2B5EF4-FFF2-40B4-BE49-F238E27FC236}">
                <a16:creationId xmlns:a16="http://schemas.microsoft.com/office/drawing/2014/main" xmlns="" id="{8BDD0A4B-9226-B46D-DAF5-58574F2F8F97}"/>
              </a:ext>
            </a:extLst>
          </p:cNvPr>
          <p:cNvSpPr txBox="1"/>
          <p:nvPr/>
        </p:nvSpPr>
        <p:spPr>
          <a:xfrm>
            <a:off x="6091227" y="3546471"/>
            <a:ext cx="7912469"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3-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p:cNvPicPr/>
          <p:nvPr/>
        </p:nvPicPr>
        <p:blipFill>
          <a:blip r:embed="rId2" cstate="print"/>
          <a:stretch>
            <a:fillRect/>
          </a:stretch>
        </p:blipFill>
        <p:spPr>
          <a:xfrm>
            <a:off x="373596" y="869617"/>
            <a:ext cx="3423704" cy="2559383"/>
          </a:xfrm>
          <a:prstGeom prst="rect">
            <a:avLst/>
          </a:prstGeom>
        </p:spPr>
      </p:pic>
      <p:sp>
        <p:nvSpPr>
          <p:cNvPr id="7" name="object 2">
            <a:extLst>
              <a:ext uri="{FF2B5EF4-FFF2-40B4-BE49-F238E27FC236}">
                <a16:creationId xmlns:a16="http://schemas.microsoft.com/office/drawing/2014/main" xmlns="" id="{B5E2A2C6-F233-935B-7F54-5E9A64E5059C}"/>
              </a:ext>
            </a:extLst>
          </p:cNvPr>
          <p:cNvSpPr txBox="1">
            <a:spLocks/>
          </p:cNvSpPr>
          <p:nvPr/>
        </p:nvSpPr>
        <p:spPr>
          <a:xfrm>
            <a:off x="131968" y="136478"/>
            <a:ext cx="2935082" cy="316014"/>
          </a:xfrm>
          <a:prstGeom prst="rect">
            <a:avLst/>
          </a:prstGeom>
          <a:solidFill>
            <a:schemeClr val="bg1">
              <a:lumMod val="95000"/>
            </a:schemeClr>
          </a:solidFill>
        </p:spPr>
        <p:txBody>
          <a:bodyPr vert="horz" wrap="square" lIns="0" tIns="11206" rIns="0" bIns="0" rtlCol="0" anchor="t">
            <a:spAutoFit/>
          </a:bodyPr>
          <a:lst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a:lstStyle>
          <a:p>
            <a:pPr marL="2914805" marR="4483" indent="-2900797">
              <a:spcBef>
                <a:spcPts val="88"/>
              </a:spcBef>
            </a:pPr>
            <a:r>
              <a:rPr lang="en-US" sz="2200" dirty="0"/>
              <a:t>2- Create Accounting.</a:t>
            </a:r>
          </a:p>
        </p:txBody>
      </p:sp>
      <p:sp>
        <p:nvSpPr>
          <p:cNvPr id="10" name="TextBox 9">
            <a:extLst>
              <a:ext uri="{FF2B5EF4-FFF2-40B4-BE49-F238E27FC236}">
                <a16:creationId xmlns:a16="http://schemas.microsoft.com/office/drawing/2014/main" xmlns="" id="{907881AB-1381-0CD6-9394-406790220BFA}"/>
              </a:ext>
            </a:extLst>
          </p:cNvPr>
          <p:cNvSpPr txBox="1"/>
          <p:nvPr/>
        </p:nvSpPr>
        <p:spPr>
          <a:xfrm>
            <a:off x="253052" y="554517"/>
            <a:ext cx="6096000" cy="523220"/>
          </a:xfrm>
          <a:prstGeom prst="rect">
            <a:avLst/>
          </a:prstGeom>
          <a:noFill/>
        </p:spPr>
        <p:txBody>
          <a:bodyPr wrap="square">
            <a:spAutoFit/>
          </a:bodyPr>
          <a:lstStyle/>
          <a:p>
            <a:r>
              <a:rPr lang="en-US" sz="1200" dirty="0">
                <a:solidFill>
                  <a:srgbClr val="FF0000"/>
                </a:solidFill>
              </a:rPr>
              <a:t>1- Navigate -&gt;Create Accounting.</a:t>
            </a:r>
          </a:p>
          <a:p>
            <a:endParaRPr lang="el-GR" sz="1600" dirty="0">
              <a:solidFill>
                <a:srgbClr val="FF0000"/>
              </a:solidFill>
            </a:endParaRPr>
          </a:p>
        </p:txBody>
      </p:sp>
      <p:pic>
        <p:nvPicPr>
          <p:cNvPr id="11" name="object 2"/>
          <p:cNvPicPr/>
          <p:nvPr/>
        </p:nvPicPr>
        <p:blipFill>
          <a:blip r:embed="rId3" cstate="print"/>
          <a:stretch>
            <a:fillRect/>
          </a:stretch>
        </p:blipFill>
        <p:spPr>
          <a:xfrm>
            <a:off x="4352636" y="18494"/>
            <a:ext cx="7866529" cy="6858000"/>
          </a:xfrm>
          <a:prstGeom prst="rect">
            <a:avLst/>
          </a:prstGeom>
        </p:spPr>
      </p:pic>
      <p:sp>
        <p:nvSpPr>
          <p:cNvPr id="12" name="TextBox 11">
            <a:extLst>
              <a:ext uri="{FF2B5EF4-FFF2-40B4-BE49-F238E27FC236}">
                <a16:creationId xmlns:a16="http://schemas.microsoft.com/office/drawing/2014/main" xmlns="" id="{1F69F8EB-BE8D-EB72-B04B-EB90F445EFBA}"/>
              </a:ext>
            </a:extLst>
          </p:cNvPr>
          <p:cNvSpPr txBox="1"/>
          <p:nvPr/>
        </p:nvSpPr>
        <p:spPr>
          <a:xfrm>
            <a:off x="8285900" y="32875"/>
            <a:ext cx="6096000" cy="523220"/>
          </a:xfrm>
          <a:prstGeom prst="rect">
            <a:avLst/>
          </a:prstGeom>
          <a:noFill/>
        </p:spPr>
        <p:txBody>
          <a:bodyPr wrap="square">
            <a:spAutoFit/>
          </a:bodyPr>
          <a:lstStyle/>
          <a:p>
            <a:r>
              <a:rPr lang="en-US" sz="1200" dirty="0">
                <a:solidFill>
                  <a:srgbClr val="FF0000"/>
                </a:solidFill>
              </a:rPr>
              <a:t>2- Chose the book and fill the parameters then ok .</a:t>
            </a:r>
          </a:p>
          <a:p>
            <a:endParaRPr lang="el-GR" sz="1600" dirty="0">
              <a:solidFill>
                <a:srgbClr val="FF0000"/>
              </a:solidFill>
            </a:endParaRPr>
          </a:p>
        </p:txBody>
      </p:sp>
      <p:sp>
        <p:nvSpPr>
          <p:cNvPr id="14" name="object 2">
            <a:extLst>
              <a:ext uri="{FF2B5EF4-FFF2-40B4-BE49-F238E27FC236}">
                <a16:creationId xmlns:a16="http://schemas.microsoft.com/office/drawing/2014/main" xmlns="" id="{C0C7E961-EB45-4FC3-63D4-50F8D0A0B4B3}"/>
              </a:ext>
            </a:extLst>
          </p:cNvPr>
          <p:cNvSpPr txBox="1"/>
          <p:nvPr/>
        </p:nvSpPr>
        <p:spPr>
          <a:xfrm>
            <a:off x="8678399" y="570476"/>
            <a:ext cx="4210287" cy="668471"/>
          </a:xfrm>
          <a:prstGeom prst="rect">
            <a:avLst/>
          </a:prstGeom>
        </p:spPr>
        <p:txBody>
          <a:bodyPr vert="horz" wrap="square" lIns="0" tIns="11766" rIns="0" bIns="0" rtlCol="0">
            <a:spAutoFit/>
          </a:bodyPr>
          <a:lstStyle/>
          <a:p>
            <a:pPr marL="11206">
              <a:spcBef>
                <a:spcPts val="93"/>
              </a:spcBef>
            </a:pPr>
            <a:r>
              <a:rPr lang="en-US" sz="1350" spc="-4" dirty="0">
                <a:solidFill>
                  <a:srgbClr val="FF0000"/>
                </a:solidFill>
                <a:latin typeface="Segoe UI Light (Body)"/>
                <a:cs typeface="Calibri"/>
              </a:rPr>
              <a:t>* Check the phase Status changed to completed.</a:t>
            </a:r>
          </a:p>
          <a:p>
            <a:pPr marL="11206">
              <a:spcBef>
                <a:spcPts val="93"/>
              </a:spcBef>
            </a:pPr>
            <a:endParaRPr lang="en-US" sz="1350" spc="-4" dirty="0">
              <a:solidFill>
                <a:srgbClr val="FF0000"/>
              </a:solidFill>
              <a:latin typeface="Segoe UI Light (Body)"/>
              <a:cs typeface="Calibri"/>
            </a:endParaRPr>
          </a:p>
          <a:p>
            <a:pPr marL="11206">
              <a:spcBef>
                <a:spcPts val="93"/>
              </a:spcBef>
            </a:pPr>
            <a:endParaRPr lang="en-US" sz="1400" spc="-4" dirty="0">
              <a:solidFill>
                <a:srgbClr val="FF0000"/>
              </a:solidFill>
              <a:latin typeface="Calibri"/>
              <a:cs typeface="Calibri"/>
            </a:endParaRPr>
          </a:p>
        </p:txBody>
      </p:sp>
      <p:sp>
        <p:nvSpPr>
          <p:cNvPr id="15" name="object 3">
            <a:extLst>
              <a:ext uri="{FF2B5EF4-FFF2-40B4-BE49-F238E27FC236}">
                <a16:creationId xmlns:a16="http://schemas.microsoft.com/office/drawing/2014/main" xmlns="" id="{5B6CD8B1-2896-A939-06B5-409B15D80949}"/>
              </a:ext>
            </a:extLst>
          </p:cNvPr>
          <p:cNvSpPr txBox="1"/>
          <p:nvPr/>
        </p:nvSpPr>
        <p:spPr>
          <a:xfrm>
            <a:off x="149658" y="4181224"/>
            <a:ext cx="6719607" cy="681604"/>
          </a:xfrm>
          <a:prstGeom prst="rect">
            <a:avLst/>
          </a:prstGeom>
        </p:spPr>
        <p:txBody>
          <a:bodyPr vert="horz" wrap="square" lIns="0" tIns="107576" rIns="0" bIns="0" rtlCol="0">
            <a:spAutoFit/>
          </a:bodyPr>
          <a:lstStyle/>
          <a:p>
            <a:pPr marL="11207">
              <a:spcBef>
                <a:spcPts val="847"/>
              </a:spcBef>
              <a:tabLst>
                <a:tab pos="344039" algn="l"/>
              </a:tabLst>
            </a:pPr>
            <a:r>
              <a:rPr lang="en-US" sz="1588" dirty="0">
                <a:latin typeface="Calibri"/>
                <a:cs typeface="Calibri"/>
              </a:rPr>
              <a:t> </a:t>
            </a:r>
            <a:r>
              <a:rPr sz="1588" dirty="0">
                <a:latin typeface="Calibri"/>
                <a:cs typeface="Calibri"/>
              </a:rPr>
              <a:t>What are</a:t>
            </a:r>
            <a:r>
              <a:rPr sz="1588" spc="-26" dirty="0">
                <a:latin typeface="Calibri"/>
                <a:cs typeface="Calibri"/>
              </a:rPr>
              <a:t> </a:t>
            </a:r>
            <a:r>
              <a:rPr sz="1588" dirty="0">
                <a:latin typeface="Calibri"/>
                <a:cs typeface="Calibri"/>
              </a:rPr>
              <a:t>Final</a:t>
            </a:r>
            <a:r>
              <a:rPr sz="1588" spc="-4" dirty="0">
                <a:latin typeface="Calibri"/>
                <a:cs typeface="Calibri"/>
              </a:rPr>
              <a:t> </a:t>
            </a:r>
            <a:r>
              <a:rPr sz="1588" dirty="0">
                <a:latin typeface="Calibri"/>
                <a:cs typeface="Calibri"/>
              </a:rPr>
              <a:t>Asset</a:t>
            </a:r>
            <a:r>
              <a:rPr sz="1588" spc="-13" dirty="0">
                <a:latin typeface="Calibri"/>
                <a:cs typeface="Calibri"/>
              </a:rPr>
              <a:t> </a:t>
            </a:r>
            <a:r>
              <a:rPr sz="1588" spc="-9" dirty="0">
                <a:latin typeface="Calibri"/>
                <a:cs typeface="Calibri"/>
              </a:rPr>
              <a:t>Reports?</a:t>
            </a:r>
            <a:endParaRPr sz="1588" dirty="0">
              <a:latin typeface="Calibri"/>
              <a:cs typeface="Calibri"/>
            </a:endParaRPr>
          </a:p>
          <a:p>
            <a:pPr marL="10646" marR="4483">
              <a:lnSpc>
                <a:spcPct val="100600"/>
              </a:lnSpc>
              <a:spcBef>
                <a:spcPts val="741"/>
              </a:spcBef>
              <a:tabLst>
                <a:tab pos="344599" algn="l"/>
              </a:tabLst>
            </a:pPr>
            <a:r>
              <a:rPr lang="en-US" sz="1588" dirty="0">
                <a:latin typeface="Calibri"/>
                <a:cs typeface="Calibri"/>
              </a:rPr>
              <a:t> - </a:t>
            </a:r>
            <a:r>
              <a:rPr sz="1588" dirty="0">
                <a:latin typeface="Calibri"/>
                <a:cs typeface="Calibri"/>
              </a:rPr>
              <a:t>Reports</a:t>
            </a:r>
            <a:r>
              <a:rPr sz="1588" spc="-57" dirty="0">
                <a:latin typeface="Calibri"/>
                <a:cs typeface="Calibri"/>
              </a:rPr>
              <a:t> </a:t>
            </a:r>
            <a:r>
              <a:rPr sz="1588" dirty="0">
                <a:latin typeface="Calibri"/>
                <a:cs typeface="Calibri"/>
              </a:rPr>
              <a:t>showing</a:t>
            </a:r>
            <a:r>
              <a:rPr sz="1588" spc="-13" dirty="0">
                <a:latin typeface="Calibri"/>
                <a:cs typeface="Calibri"/>
              </a:rPr>
              <a:t> </a:t>
            </a:r>
            <a:r>
              <a:rPr sz="1588" dirty="0">
                <a:latin typeface="Calibri"/>
                <a:cs typeface="Calibri"/>
              </a:rPr>
              <a:t>asset</a:t>
            </a:r>
            <a:r>
              <a:rPr sz="1588" spc="-26" dirty="0">
                <a:latin typeface="Calibri"/>
                <a:cs typeface="Calibri"/>
              </a:rPr>
              <a:t> </a:t>
            </a:r>
            <a:r>
              <a:rPr sz="1588" dirty="0">
                <a:latin typeface="Calibri"/>
                <a:cs typeface="Calibri"/>
              </a:rPr>
              <a:t>details,</a:t>
            </a:r>
            <a:r>
              <a:rPr sz="1588" spc="-9" dirty="0">
                <a:latin typeface="Calibri"/>
                <a:cs typeface="Calibri"/>
              </a:rPr>
              <a:t> including </a:t>
            </a:r>
            <a:r>
              <a:rPr sz="1588" dirty="0">
                <a:latin typeface="Calibri"/>
                <a:cs typeface="Calibri"/>
              </a:rPr>
              <a:t>depreciation</a:t>
            </a:r>
            <a:r>
              <a:rPr sz="1588" spc="-18" dirty="0">
                <a:latin typeface="Calibri"/>
                <a:cs typeface="Calibri"/>
              </a:rPr>
              <a:t> </a:t>
            </a:r>
            <a:r>
              <a:rPr sz="1588" dirty="0">
                <a:latin typeface="Calibri"/>
                <a:cs typeface="Calibri"/>
              </a:rPr>
              <a:t>and</a:t>
            </a:r>
            <a:r>
              <a:rPr sz="1588" spc="-35" dirty="0">
                <a:latin typeface="Calibri"/>
                <a:cs typeface="Calibri"/>
              </a:rPr>
              <a:t> </a:t>
            </a:r>
            <a:r>
              <a:rPr sz="1588" spc="-9" dirty="0">
                <a:latin typeface="Calibri"/>
                <a:cs typeface="Calibri"/>
              </a:rPr>
              <a:t>gains/losses.</a:t>
            </a:r>
            <a:endParaRPr sz="1588" dirty="0">
              <a:latin typeface="Calibri"/>
              <a:cs typeface="Calibri"/>
            </a:endParaRPr>
          </a:p>
        </p:txBody>
      </p:sp>
      <p:sp>
        <p:nvSpPr>
          <p:cNvPr id="16" name="object 3">
            <a:extLst>
              <a:ext uri="{FF2B5EF4-FFF2-40B4-BE49-F238E27FC236}">
                <a16:creationId xmlns:a16="http://schemas.microsoft.com/office/drawing/2014/main" xmlns="" id="{01510451-27FE-F229-45D2-FA7E688493A0}"/>
              </a:ext>
            </a:extLst>
          </p:cNvPr>
          <p:cNvSpPr txBox="1"/>
          <p:nvPr/>
        </p:nvSpPr>
        <p:spPr>
          <a:xfrm>
            <a:off x="183687" y="4884268"/>
            <a:ext cx="7070912" cy="1555369"/>
          </a:xfrm>
          <a:prstGeom prst="rect">
            <a:avLst/>
          </a:prstGeom>
        </p:spPr>
        <p:txBody>
          <a:bodyPr vert="horz" wrap="square" lIns="0" tIns="107576" rIns="0" bIns="0" rtlCol="0">
            <a:spAutoFit/>
          </a:bodyPr>
          <a:lstStyle/>
          <a:p>
            <a:pPr marL="11206">
              <a:spcBef>
                <a:spcPts val="847"/>
              </a:spcBef>
              <a:tabLst>
                <a:tab pos="344039" algn="l"/>
              </a:tabLst>
            </a:pPr>
            <a:r>
              <a:rPr lang="en-US" sz="2824" dirty="0"/>
              <a:t>Key</a:t>
            </a:r>
            <a:r>
              <a:rPr lang="en-US" sz="2824" spc="-110" dirty="0"/>
              <a:t> </a:t>
            </a:r>
            <a:r>
              <a:rPr lang="en-US" sz="2824" spc="-9" dirty="0"/>
              <a:t>Reports</a:t>
            </a:r>
            <a:endParaRPr lang="en-US" sz="971" dirty="0">
              <a:latin typeface="Calibri"/>
              <a:cs typeface="Calibri"/>
            </a:endParaRPr>
          </a:p>
          <a:p>
            <a:pPr marL="11206">
              <a:spcBef>
                <a:spcPts val="847"/>
              </a:spcBef>
              <a:tabLst>
                <a:tab pos="344039" algn="l"/>
              </a:tabLst>
            </a:pPr>
            <a:r>
              <a:rPr sz="1588" dirty="0">
                <a:latin typeface="Calibri"/>
                <a:cs typeface="Calibri"/>
              </a:rPr>
              <a:t>1.</a:t>
            </a:r>
            <a:r>
              <a:rPr sz="1588" spc="-44" dirty="0">
                <a:latin typeface="Calibri"/>
                <a:cs typeface="Calibri"/>
              </a:rPr>
              <a:t> </a:t>
            </a:r>
            <a:r>
              <a:rPr sz="1588" dirty="0">
                <a:latin typeface="Calibri"/>
                <a:cs typeface="Calibri"/>
              </a:rPr>
              <a:t>Asset</a:t>
            </a:r>
            <a:r>
              <a:rPr sz="1588" spc="-40" dirty="0">
                <a:latin typeface="Calibri"/>
                <a:cs typeface="Calibri"/>
              </a:rPr>
              <a:t> </a:t>
            </a:r>
            <a:r>
              <a:rPr sz="1588" dirty="0">
                <a:latin typeface="Calibri"/>
                <a:cs typeface="Calibri"/>
              </a:rPr>
              <a:t>Register</a:t>
            </a:r>
            <a:r>
              <a:rPr sz="1588" spc="-18" dirty="0">
                <a:latin typeface="Calibri"/>
                <a:cs typeface="Calibri"/>
              </a:rPr>
              <a:t> </a:t>
            </a:r>
            <a:r>
              <a:rPr sz="1588" dirty="0">
                <a:latin typeface="Calibri"/>
                <a:cs typeface="Calibri"/>
              </a:rPr>
              <a:t>Report:</a:t>
            </a:r>
            <a:r>
              <a:rPr sz="1588" spc="-18" dirty="0">
                <a:latin typeface="Calibri"/>
                <a:cs typeface="Calibri"/>
              </a:rPr>
              <a:t> </a:t>
            </a:r>
            <a:r>
              <a:rPr sz="1588" dirty="0">
                <a:latin typeface="Calibri"/>
                <a:cs typeface="Calibri"/>
              </a:rPr>
              <a:t>Full</a:t>
            </a:r>
            <a:r>
              <a:rPr sz="1588" spc="4" dirty="0">
                <a:latin typeface="Calibri"/>
                <a:cs typeface="Calibri"/>
              </a:rPr>
              <a:t> </a:t>
            </a:r>
            <a:r>
              <a:rPr sz="1588" dirty="0">
                <a:latin typeface="Calibri"/>
                <a:cs typeface="Calibri"/>
              </a:rPr>
              <a:t>list</a:t>
            </a:r>
            <a:r>
              <a:rPr sz="1588" spc="-40" dirty="0">
                <a:latin typeface="Calibri"/>
                <a:cs typeface="Calibri"/>
              </a:rPr>
              <a:t> </a:t>
            </a:r>
            <a:r>
              <a:rPr sz="1588" dirty="0">
                <a:latin typeface="Calibri"/>
                <a:cs typeface="Calibri"/>
              </a:rPr>
              <a:t>of</a:t>
            </a:r>
            <a:r>
              <a:rPr sz="1588" spc="-40" dirty="0">
                <a:latin typeface="Calibri"/>
                <a:cs typeface="Calibri"/>
              </a:rPr>
              <a:t> </a:t>
            </a:r>
            <a:r>
              <a:rPr sz="1588" spc="-9" dirty="0">
                <a:latin typeface="Calibri"/>
                <a:cs typeface="Calibri"/>
              </a:rPr>
              <a:t>assets.</a:t>
            </a:r>
            <a:endParaRPr sz="1588" dirty="0">
              <a:latin typeface="Calibri"/>
              <a:cs typeface="Calibri"/>
            </a:endParaRPr>
          </a:p>
          <a:p>
            <a:pPr marL="10646" marR="337875">
              <a:lnSpc>
                <a:spcPct val="100600"/>
              </a:lnSpc>
              <a:spcBef>
                <a:spcPts val="741"/>
              </a:spcBef>
              <a:tabLst>
                <a:tab pos="344599" algn="l"/>
              </a:tabLst>
            </a:pPr>
            <a:r>
              <a:rPr sz="1588" dirty="0">
                <a:latin typeface="Calibri"/>
                <a:cs typeface="Calibri"/>
              </a:rPr>
              <a:t>2.</a:t>
            </a:r>
            <a:r>
              <a:rPr sz="1588" spc="-62" dirty="0">
                <a:latin typeface="Calibri"/>
                <a:cs typeface="Calibri"/>
              </a:rPr>
              <a:t> </a:t>
            </a:r>
            <a:r>
              <a:rPr sz="1588" dirty="0">
                <a:latin typeface="Calibri"/>
                <a:cs typeface="Calibri"/>
              </a:rPr>
              <a:t>Depreciation</a:t>
            </a:r>
            <a:r>
              <a:rPr sz="1588" spc="-4" dirty="0">
                <a:latin typeface="Calibri"/>
                <a:cs typeface="Calibri"/>
              </a:rPr>
              <a:t> </a:t>
            </a:r>
            <a:r>
              <a:rPr sz="1588" dirty="0">
                <a:latin typeface="Calibri"/>
                <a:cs typeface="Calibri"/>
              </a:rPr>
              <a:t>Report:</a:t>
            </a:r>
            <a:r>
              <a:rPr sz="1588" spc="-35" dirty="0">
                <a:latin typeface="Calibri"/>
                <a:cs typeface="Calibri"/>
              </a:rPr>
              <a:t> </a:t>
            </a:r>
            <a:r>
              <a:rPr sz="1588" dirty="0">
                <a:latin typeface="Calibri"/>
                <a:cs typeface="Calibri"/>
              </a:rPr>
              <a:t>Shows</a:t>
            </a:r>
            <a:r>
              <a:rPr sz="1588" spc="-18" dirty="0">
                <a:latin typeface="Calibri"/>
                <a:cs typeface="Calibri"/>
              </a:rPr>
              <a:t> </a:t>
            </a:r>
            <a:r>
              <a:rPr sz="1588" spc="-9" dirty="0">
                <a:latin typeface="Calibri"/>
                <a:cs typeface="Calibri"/>
              </a:rPr>
              <a:t>recorded depreciation.</a:t>
            </a:r>
            <a:endParaRPr sz="1588" dirty="0">
              <a:latin typeface="Calibri"/>
              <a:cs typeface="Calibri"/>
            </a:endParaRPr>
          </a:p>
          <a:p>
            <a:pPr marL="10646" marR="393347">
              <a:lnSpc>
                <a:spcPct val="100600"/>
              </a:lnSpc>
              <a:spcBef>
                <a:spcPts val="741"/>
              </a:spcBef>
              <a:tabLst>
                <a:tab pos="344599" algn="l"/>
              </a:tabLst>
            </a:pPr>
            <a:r>
              <a:rPr sz="1588" dirty="0">
                <a:latin typeface="Calibri"/>
                <a:cs typeface="Calibri"/>
              </a:rPr>
              <a:t>3.</a:t>
            </a:r>
            <a:r>
              <a:rPr sz="1588" spc="-26" dirty="0">
                <a:latin typeface="Calibri"/>
                <a:cs typeface="Calibri"/>
              </a:rPr>
              <a:t> </a:t>
            </a:r>
            <a:r>
              <a:rPr sz="1588" dirty="0">
                <a:latin typeface="Calibri"/>
                <a:cs typeface="Calibri"/>
              </a:rPr>
              <a:t>Gain/Loss</a:t>
            </a:r>
            <a:r>
              <a:rPr sz="1588" spc="4" dirty="0">
                <a:latin typeface="Calibri"/>
                <a:cs typeface="Calibri"/>
              </a:rPr>
              <a:t> </a:t>
            </a:r>
            <a:r>
              <a:rPr sz="1588" dirty="0">
                <a:latin typeface="Calibri"/>
                <a:cs typeface="Calibri"/>
              </a:rPr>
              <a:t>Report:</a:t>
            </a:r>
            <a:r>
              <a:rPr sz="1588" spc="-9" dirty="0">
                <a:latin typeface="Calibri"/>
                <a:cs typeface="Calibri"/>
              </a:rPr>
              <a:t> </a:t>
            </a:r>
            <a:r>
              <a:rPr sz="1588" dirty="0">
                <a:latin typeface="Calibri"/>
                <a:cs typeface="Calibri"/>
              </a:rPr>
              <a:t>Financial</a:t>
            </a:r>
            <a:r>
              <a:rPr sz="1588" spc="13" dirty="0">
                <a:latin typeface="Calibri"/>
                <a:cs typeface="Calibri"/>
              </a:rPr>
              <a:t> </a:t>
            </a:r>
            <a:r>
              <a:rPr sz="1588" dirty="0">
                <a:latin typeface="Calibri"/>
                <a:cs typeface="Calibri"/>
              </a:rPr>
              <a:t>results</a:t>
            </a:r>
            <a:r>
              <a:rPr sz="1588" spc="9" dirty="0">
                <a:latin typeface="Calibri"/>
                <a:cs typeface="Calibri"/>
              </a:rPr>
              <a:t> </a:t>
            </a:r>
            <a:r>
              <a:rPr sz="1588" spc="-22" dirty="0">
                <a:latin typeface="Calibri"/>
                <a:cs typeface="Calibri"/>
              </a:rPr>
              <a:t>of </a:t>
            </a:r>
            <a:r>
              <a:rPr sz="1588" dirty="0">
                <a:latin typeface="Calibri"/>
                <a:cs typeface="Calibri"/>
              </a:rPr>
              <a:t>retired</a:t>
            </a:r>
            <a:r>
              <a:rPr sz="1588" spc="-106" dirty="0">
                <a:latin typeface="Calibri"/>
                <a:cs typeface="Calibri"/>
              </a:rPr>
              <a:t> </a:t>
            </a:r>
            <a:r>
              <a:rPr sz="1588" spc="-9" dirty="0">
                <a:latin typeface="Calibri"/>
                <a:cs typeface="Calibri"/>
              </a:rPr>
              <a:t>assets.</a:t>
            </a:r>
            <a:endParaRPr sz="1588" dirty="0">
              <a:latin typeface="Calibri"/>
              <a:cs typeface="Calibri"/>
            </a:endParaRPr>
          </a:p>
        </p:txBody>
      </p:sp>
      <p:sp>
        <p:nvSpPr>
          <p:cNvPr id="17" name="TextBox 16">
            <a:extLst>
              <a:ext uri="{FF2B5EF4-FFF2-40B4-BE49-F238E27FC236}">
                <a16:creationId xmlns:a16="http://schemas.microsoft.com/office/drawing/2014/main" xmlns="" id="{FD95E69F-162D-B4F6-4F0F-4701C3D3DE78}"/>
              </a:ext>
            </a:extLst>
          </p:cNvPr>
          <p:cNvSpPr txBox="1"/>
          <p:nvPr/>
        </p:nvSpPr>
        <p:spPr>
          <a:xfrm>
            <a:off x="125629" y="3908530"/>
            <a:ext cx="6096000" cy="369332"/>
          </a:xfrm>
          <a:prstGeom prst="rect">
            <a:avLst/>
          </a:prstGeom>
          <a:noFill/>
        </p:spPr>
        <p:txBody>
          <a:bodyPr wrap="square">
            <a:spAutoFit/>
          </a:bodyPr>
          <a:lstStyle/>
          <a:p>
            <a:r>
              <a:rPr lang="en-US" sz="1800" b="1" u="sng" dirty="0">
                <a:latin typeface="Calibri"/>
                <a:cs typeface="Calibri"/>
              </a:rPr>
              <a:t>- Final</a:t>
            </a:r>
            <a:r>
              <a:rPr lang="en-US" sz="1800" b="1" u="sng" spc="-4" dirty="0">
                <a:latin typeface="Calibri"/>
                <a:cs typeface="Calibri"/>
              </a:rPr>
              <a:t> </a:t>
            </a:r>
            <a:r>
              <a:rPr lang="en-US" sz="1800" b="1" u="sng" dirty="0">
                <a:latin typeface="Calibri"/>
                <a:cs typeface="Calibri"/>
              </a:rPr>
              <a:t>Asset</a:t>
            </a:r>
            <a:r>
              <a:rPr lang="en-US" sz="1800" b="1" u="sng" spc="-13" dirty="0">
                <a:latin typeface="Calibri"/>
                <a:cs typeface="Calibri"/>
              </a:rPr>
              <a:t> </a:t>
            </a:r>
            <a:r>
              <a:rPr lang="en-US" sz="1800" b="1" u="sng" spc="-9" dirty="0">
                <a:latin typeface="Calibri"/>
                <a:cs typeface="Calibri"/>
              </a:rPr>
              <a:t>Reports</a:t>
            </a:r>
            <a:endParaRPr lang="en-US" b="1" u="sng"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a:spLocks noGrp="1"/>
          </p:cNvSpPr>
          <p:nvPr>
            <p:ph idx="1"/>
          </p:nvPr>
        </p:nvSpPr>
        <p:spPr>
          <a:xfrm>
            <a:off x="261256" y="5421086"/>
            <a:ext cx="11669486" cy="533981"/>
          </a:xfrm>
          <a:prstGeom prst="rect">
            <a:avLst/>
          </a:prstGeom>
        </p:spPr>
        <p:txBody>
          <a:bodyPr vert="horz" wrap="square" lIns="0" tIns="10085" rIns="0" bIns="0" rtlCol="0">
            <a:spAutoFit/>
          </a:bodyPr>
          <a:lstStyle/>
          <a:p>
            <a:pPr marL="0" marR="4483" indent="0" algn="ctr">
              <a:lnSpc>
                <a:spcPct val="100600"/>
              </a:lnSpc>
              <a:spcBef>
                <a:spcPts val="79"/>
              </a:spcBef>
              <a:buNone/>
              <a:tabLst>
                <a:tab pos="344599" algn="l"/>
              </a:tabLst>
            </a:pPr>
            <a:r>
              <a:rPr lang="en-US" sz="1800" b="1" spc="-9" dirty="0"/>
              <a:t>Conclusion</a:t>
            </a:r>
            <a:endParaRPr lang="en-US" sz="1588" b="1" dirty="0"/>
          </a:p>
          <a:p>
            <a:pPr marL="10646" marR="4483">
              <a:lnSpc>
                <a:spcPct val="100600"/>
              </a:lnSpc>
              <a:spcBef>
                <a:spcPts val="79"/>
              </a:spcBef>
              <a:tabLst>
                <a:tab pos="344599" algn="l"/>
              </a:tabLst>
            </a:pPr>
            <a:r>
              <a:rPr sz="1588" dirty="0"/>
              <a:t>Completing</a:t>
            </a:r>
            <a:r>
              <a:rPr sz="1588" spc="57" dirty="0"/>
              <a:t> </a:t>
            </a:r>
            <a:r>
              <a:rPr sz="1588" spc="-18" dirty="0"/>
              <a:t>Period-</a:t>
            </a:r>
            <a:r>
              <a:rPr sz="1588" dirty="0"/>
              <a:t>End</a:t>
            </a:r>
            <a:r>
              <a:rPr sz="1588" spc="-4" dirty="0"/>
              <a:t> </a:t>
            </a:r>
            <a:r>
              <a:rPr sz="1588" dirty="0"/>
              <a:t>Closing</a:t>
            </a:r>
            <a:r>
              <a:rPr sz="1588" spc="35" dirty="0"/>
              <a:t> </a:t>
            </a:r>
            <a:r>
              <a:rPr sz="1588" dirty="0"/>
              <a:t>and</a:t>
            </a:r>
            <a:r>
              <a:rPr sz="1588" spc="26" dirty="0"/>
              <a:t> </a:t>
            </a:r>
            <a:r>
              <a:rPr sz="1588" spc="-9" dirty="0"/>
              <a:t>generating </a:t>
            </a:r>
            <a:r>
              <a:rPr sz="1588" dirty="0"/>
              <a:t>Final</a:t>
            </a:r>
            <a:r>
              <a:rPr sz="1588" spc="-13" dirty="0"/>
              <a:t> </a:t>
            </a:r>
            <a:r>
              <a:rPr sz="1588" dirty="0"/>
              <a:t>Asset</a:t>
            </a:r>
            <a:r>
              <a:rPr sz="1588" spc="-40" dirty="0"/>
              <a:t> </a:t>
            </a:r>
            <a:r>
              <a:rPr sz="1588" dirty="0"/>
              <a:t>Reports</a:t>
            </a:r>
            <a:r>
              <a:rPr sz="1588" spc="-4" dirty="0"/>
              <a:t> </a:t>
            </a:r>
            <a:r>
              <a:rPr sz="1588" dirty="0"/>
              <a:t>ensures</a:t>
            </a:r>
            <a:r>
              <a:rPr sz="1588" spc="-31" dirty="0"/>
              <a:t> </a:t>
            </a:r>
            <a:r>
              <a:rPr sz="1588" dirty="0"/>
              <a:t>financial </a:t>
            </a:r>
            <a:r>
              <a:rPr sz="1588" spc="-9" dirty="0"/>
              <a:t>accuracy </a:t>
            </a:r>
            <a:r>
              <a:rPr sz="1588" dirty="0"/>
              <a:t>and</a:t>
            </a:r>
            <a:r>
              <a:rPr sz="1588" spc="-4" dirty="0"/>
              <a:t> </a:t>
            </a:r>
            <a:r>
              <a:rPr sz="1588" dirty="0"/>
              <a:t>a clear</a:t>
            </a:r>
            <a:r>
              <a:rPr sz="1588" spc="-4" dirty="0"/>
              <a:t> </a:t>
            </a:r>
            <a:r>
              <a:rPr sz="1588" dirty="0"/>
              <a:t>picture</a:t>
            </a:r>
            <a:r>
              <a:rPr sz="1588" spc="4" dirty="0"/>
              <a:t> </a:t>
            </a:r>
            <a:r>
              <a:rPr sz="1588" dirty="0"/>
              <a:t>of</a:t>
            </a:r>
            <a:r>
              <a:rPr sz="1588" spc="-22" dirty="0"/>
              <a:t> </a:t>
            </a:r>
            <a:r>
              <a:rPr sz="1588" dirty="0"/>
              <a:t>asset</a:t>
            </a:r>
            <a:r>
              <a:rPr sz="1588" spc="13" dirty="0"/>
              <a:t> </a:t>
            </a:r>
            <a:r>
              <a:rPr sz="1588" spc="-9" dirty="0"/>
              <a:t>performance.</a:t>
            </a:r>
          </a:p>
        </p:txBody>
      </p:sp>
      <p:sp>
        <p:nvSpPr>
          <p:cNvPr id="3" name="object 3"/>
          <p:cNvSpPr txBox="1"/>
          <p:nvPr/>
        </p:nvSpPr>
        <p:spPr>
          <a:xfrm>
            <a:off x="354524" y="482603"/>
            <a:ext cx="10560219" cy="559436"/>
          </a:xfrm>
          <a:prstGeom prst="rect">
            <a:avLst/>
          </a:prstGeom>
        </p:spPr>
        <p:txBody>
          <a:bodyPr vert="horz" wrap="square" lIns="0" tIns="10085" rIns="0" bIns="0" rtlCol="0">
            <a:spAutoFit/>
          </a:bodyPr>
          <a:lstStyle/>
          <a:p>
            <a:pPr marL="344599" marR="4483" indent="-333953" algn="just">
              <a:lnSpc>
                <a:spcPct val="100600"/>
              </a:lnSpc>
              <a:spcBef>
                <a:spcPts val="79"/>
              </a:spcBef>
              <a:buFont typeface="Arial MT"/>
              <a:buChar char="•"/>
              <a:tabLst>
                <a:tab pos="344599" algn="l"/>
              </a:tabLst>
            </a:pPr>
            <a:r>
              <a:rPr dirty="0"/>
              <a:t>Ensure all information in Fixed Assets matches the General Ledger to avoid errors in financial reports.</a:t>
            </a:r>
            <a:endParaRPr lang="en-US" dirty="0"/>
          </a:p>
          <a:p>
            <a:pPr marL="344599" marR="4483" indent="-333953" algn="just">
              <a:lnSpc>
                <a:spcPct val="100600"/>
              </a:lnSpc>
              <a:spcBef>
                <a:spcPts val="79"/>
              </a:spcBef>
              <a:buFont typeface="Arial MT"/>
              <a:buChar char="•"/>
              <a:tabLst>
                <a:tab pos="344599" algn="l"/>
              </a:tabLst>
            </a:pPr>
            <a:r>
              <a:rPr lang="en-US" sz="1800" dirty="0"/>
              <a:t>Ensure that the asset clearing account balances to zero.</a:t>
            </a:r>
            <a:r>
              <a:rPr lang="en-US" sz="1800" dirty="0">
                <a:latin typeface="Segoe UI Light (Body)"/>
                <a:cs typeface="Calibri"/>
              </a:rPr>
              <a:t> </a:t>
            </a:r>
          </a:p>
        </p:txBody>
      </p:sp>
      <p:pic>
        <p:nvPicPr>
          <p:cNvPr id="4" name="object 4"/>
          <p:cNvPicPr/>
          <p:nvPr/>
        </p:nvPicPr>
        <p:blipFill>
          <a:blip r:embed="rId2" cstate="print"/>
          <a:stretch>
            <a:fillRect/>
          </a:stretch>
        </p:blipFill>
        <p:spPr>
          <a:xfrm>
            <a:off x="354524" y="1378858"/>
            <a:ext cx="5044790" cy="3358482"/>
          </a:xfrm>
          <a:prstGeom prst="rect">
            <a:avLst/>
          </a:prstGeom>
        </p:spPr>
      </p:pic>
      <p:pic>
        <p:nvPicPr>
          <p:cNvPr id="5" name="object 5"/>
          <p:cNvPicPr/>
          <p:nvPr/>
        </p:nvPicPr>
        <p:blipFill>
          <a:blip r:embed="rId3" cstate="print"/>
          <a:stretch>
            <a:fillRect/>
          </a:stretch>
        </p:blipFill>
        <p:spPr>
          <a:xfrm>
            <a:off x="6095999" y="1378858"/>
            <a:ext cx="5631543" cy="3339656"/>
          </a:xfrm>
          <a:prstGeom prst="rect">
            <a:avLst/>
          </a:prstGeom>
        </p:spPr>
      </p:pic>
      <p:sp>
        <p:nvSpPr>
          <p:cNvPr id="8" name="TextBox 7">
            <a:extLst>
              <a:ext uri="{FF2B5EF4-FFF2-40B4-BE49-F238E27FC236}">
                <a16:creationId xmlns:a16="http://schemas.microsoft.com/office/drawing/2014/main" xmlns="" id="{C9D8E5C7-4069-13D2-8850-439E3CC923B0}"/>
              </a:ext>
            </a:extLst>
          </p:cNvPr>
          <p:cNvSpPr txBox="1"/>
          <p:nvPr/>
        </p:nvSpPr>
        <p:spPr>
          <a:xfrm>
            <a:off x="0" y="84243"/>
            <a:ext cx="6096000" cy="369332"/>
          </a:xfrm>
          <a:prstGeom prst="rect">
            <a:avLst/>
          </a:prstGeom>
          <a:noFill/>
        </p:spPr>
        <p:txBody>
          <a:bodyPr wrap="square">
            <a:spAutoFit/>
          </a:bodyPr>
          <a:lstStyle/>
          <a:p>
            <a:r>
              <a:rPr lang="en-US" b="1" dirty="0"/>
              <a:t>-Reconciliation:-</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013C161-0E8C-88FC-EA10-6817A2ABEBCD}"/>
              </a:ext>
            </a:extLst>
          </p:cNvPr>
          <p:cNvSpPr txBox="1"/>
          <p:nvPr/>
        </p:nvSpPr>
        <p:spPr>
          <a:xfrm>
            <a:off x="1190172" y="2844225"/>
            <a:ext cx="7866743" cy="584775"/>
          </a:xfrm>
          <a:prstGeom prst="rect">
            <a:avLst/>
          </a:prstGeom>
          <a:noFill/>
        </p:spPr>
        <p:txBody>
          <a:bodyPr wrap="square">
            <a:spAutoFit/>
          </a:bodyPr>
          <a:lstStyle/>
          <a:p>
            <a:r>
              <a:rPr lang="en-US" sz="3200" dirty="0"/>
              <a:t>Thank you for reviewing this presentation!</a:t>
            </a:r>
          </a:p>
        </p:txBody>
      </p:sp>
    </p:spTree>
    <p:extLst>
      <p:ext uri="{BB962C8B-B14F-4D97-AF65-F5344CB8AC3E}">
        <p14:creationId xmlns:p14="http://schemas.microsoft.com/office/powerpoint/2010/main" val="50475135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565F0C0-560A-FF04-19F4-10730E2CC52C}"/>
              </a:ext>
            </a:extLst>
          </p:cNvPr>
          <p:cNvPicPr>
            <a:picLocks noChangeAspect="1"/>
          </p:cNvPicPr>
          <p:nvPr/>
        </p:nvPicPr>
        <p:blipFill>
          <a:blip r:embed="rId3">
            <a:extLst>
              <a:ext uri="{28A0092B-C50C-407E-A947-70E740481C1C}">
                <a14:useLocalDpi xmlns:a14="http://schemas.microsoft.com/office/drawing/2010/main" val="0"/>
              </a:ext>
            </a:extLst>
          </a:blip>
          <a:srcRect l="2475" t="11271" r="38299" b="23850"/>
          <a:stretch/>
        </p:blipFill>
        <p:spPr>
          <a:xfrm>
            <a:off x="108157" y="24762"/>
            <a:ext cx="5422490" cy="2817912"/>
          </a:xfrm>
          <a:prstGeom prst="rect">
            <a:avLst/>
          </a:prstGeom>
        </p:spPr>
      </p:pic>
      <p:sp>
        <p:nvSpPr>
          <p:cNvPr id="3" name="TextBox 2">
            <a:extLst>
              <a:ext uri="{FF2B5EF4-FFF2-40B4-BE49-F238E27FC236}">
                <a16:creationId xmlns:a16="http://schemas.microsoft.com/office/drawing/2014/main" xmlns="" id="{94267C47-46D8-821D-8CAF-B6E68790D06E}"/>
              </a:ext>
            </a:extLst>
          </p:cNvPr>
          <p:cNvSpPr txBox="1"/>
          <p:nvPr/>
        </p:nvSpPr>
        <p:spPr>
          <a:xfrm>
            <a:off x="73740" y="2813176"/>
            <a:ext cx="5805949" cy="523220"/>
          </a:xfrm>
          <a:prstGeom prst="rect">
            <a:avLst/>
          </a:prstGeom>
          <a:noFill/>
        </p:spPr>
        <p:txBody>
          <a:bodyPr wrap="square">
            <a:spAutoFit/>
          </a:bodyPr>
          <a:lstStyle/>
          <a:p>
            <a:r>
              <a:rPr lang="en-US" sz="1400" dirty="0">
                <a:solidFill>
                  <a:srgbClr val="FF0000"/>
                </a:solidFill>
              </a:rPr>
              <a:t>3- Enter the Required data Such as Description, Category , Asset Key and Units Then Click on Continue.</a:t>
            </a:r>
            <a:endParaRPr lang="el-GR" sz="1400" dirty="0">
              <a:solidFill>
                <a:srgbClr val="FF0000"/>
              </a:solidFill>
            </a:endParaRPr>
          </a:p>
        </p:txBody>
      </p:sp>
      <p:pic>
        <p:nvPicPr>
          <p:cNvPr id="7" name="Picture 6">
            <a:extLst>
              <a:ext uri="{FF2B5EF4-FFF2-40B4-BE49-F238E27FC236}">
                <a16:creationId xmlns:a16="http://schemas.microsoft.com/office/drawing/2014/main" xmlns="" id="{224FFE8A-8B84-9F49-B10D-26ED968E62D5}"/>
              </a:ext>
            </a:extLst>
          </p:cNvPr>
          <p:cNvPicPr>
            <a:picLocks noChangeAspect="1"/>
          </p:cNvPicPr>
          <p:nvPr/>
        </p:nvPicPr>
        <p:blipFill>
          <a:blip r:embed="rId4">
            <a:extLst>
              <a:ext uri="{28A0092B-C50C-407E-A947-70E740481C1C}">
                <a14:useLocalDpi xmlns:a14="http://schemas.microsoft.com/office/drawing/2010/main" val="0"/>
              </a:ext>
            </a:extLst>
          </a:blip>
          <a:srcRect l="4253" t="14708" r="36366" b="20550"/>
          <a:stretch/>
        </p:blipFill>
        <p:spPr>
          <a:xfrm>
            <a:off x="137653" y="3336396"/>
            <a:ext cx="5422490" cy="3093902"/>
          </a:xfrm>
          <a:prstGeom prst="rect">
            <a:avLst/>
          </a:prstGeom>
        </p:spPr>
      </p:pic>
      <p:sp>
        <p:nvSpPr>
          <p:cNvPr id="2" name="TextBox 1">
            <a:extLst>
              <a:ext uri="{FF2B5EF4-FFF2-40B4-BE49-F238E27FC236}">
                <a16:creationId xmlns:a16="http://schemas.microsoft.com/office/drawing/2014/main" xmlns="" id="{C9045114-919B-AC91-A083-B5F07A85DAB7}"/>
              </a:ext>
            </a:extLst>
          </p:cNvPr>
          <p:cNvSpPr txBox="1"/>
          <p:nvPr/>
        </p:nvSpPr>
        <p:spPr>
          <a:xfrm>
            <a:off x="88490" y="6417490"/>
            <a:ext cx="6213988" cy="307777"/>
          </a:xfrm>
          <a:prstGeom prst="rect">
            <a:avLst/>
          </a:prstGeom>
          <a:noFill/>
        </p:spPr>
        <p:txBody>
          <a:bodyPr wrap="square">
            <a:spAutoFit/>
          </a:bodyPr>
          <a:lstStyle/>
          <a:p>
            <a:r>
              <a:rPr lang="en-US" sz="1400" dirty="0">
                <a:solidFill>
                  <a:srgbClr val="FF0000"/>
                </a:solidFill>
              </a:rPr>
              <a:t>4- Enter the Financial Information. Then Click on Continue. </a:t>
            </a:r>
            <a:endParaRPr lang="el-GR" sz="1400" dirty="0">
              <a:solidFill>
                <a:srgbClr val="FF0000"/>
              </a:solidFill>
            </a:endParaRPr>
          </a:p>
        </p:txBody>
      </p:sp>
      <p:pic>
        <p:nvPicPr>
          <p:cNvPr id="4" name="Content Placeholder 4">
            <a:extLst>
              <a:ext uri="{FF2B5EF4-FFF2-40B4-BE49-F238E27FC236}">
                <a16:creationId xmlns:a16="http://schemas.microsoft.com/office/drawing/2014/main" xmlns="" id="{8CDC586D-11B0-A703-1396-B836BA2E62A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5013" t="16634" r="34077" b="16750"/>
          <a:stretch/>
        </p:blipFill>
        <p:spPr>
          <a:xfrm>
            <a:off x="6302478" y="60978"/>
            <a:ext cx="5638799" cy="2796442"/>
          </a:xfrm>
        </p:spPr>
      </p:pic>
      <p:sp>
        <p:nvSpPr>
          <p:cNvPr id="6" name="TextBox 5">
            <a:extLst>
              <a:ext uri="{FF2B5EF4-FFF2-40B4-BE49-F238E27FC236}">
                <a16:creationId xmlns:a16="http://schemas.microsoft.com/office/drawing/2014/main" xmlns="" id="{12221191-8084-C1A2-909B-F9145D5C7782}"/>
              </a:ext>
            </a:extLst>
          </p:cNvPr>
          <p:cNvSpPr txBox="1"/>
          <p:nvPr/>
        </p:nvSpPr>
        <p:spPr>
          <a:xfrm>
            <a:off x="6241029" y="2827924"/>
            <a:ext cx="6096000" cy="307777"/>
          </a:xfrm>
          <a:prstGeom prst="rect">
            <a:avLst/>
          </a:prstGeom>
          <a:noFill/>
        </p:spPr>
        <p:txBody>
          <a:bodyPr wrap="square">
            <a:spAutoFit/>
          </a:bodyPr>
          <a:lstStyle/>
          <a:p>
            <a:r>
              <a:rPr lang="en-US" sz="1400" dirty="0">
                <a:solidFill>
                  <a:srgbClr val="FF0000"/>
                </a:solidFill>
              </a:rPr>
              <a:t>5- Enter the Unit Change, Expense Account and Location. Then Click on Done.</a:t>
            </a:r>
            <a:endParaRPr lang="el-GR" sz="1400" dirty="0">
              <a:solidFill>
                <a:srgbClr val="FF0000"/>
              </a:solidFill>
            </a:endParaRPr>
          </a:p>
        </p:txBody>
      </p:sp>
      <p:pic>
        <p:nvPicPr>
          <p:cNvPr id="8" name="Content Placeholder 4">
            <a:extLst>
              <a:ext uri="{FF2B5EF4-FFF2-40B4-BE49-F238E27FC236}">
                <a16:creationId xmlns:a16="http://schemas.microsoft.com/office/drawing/2014/main" xmlns="" id="{8FD0C65B-DC77-06D0-B731-303535DF1215}"/>
              </a:ext>
            </a:extLst>
          </p:cNvPr>
          <p:cNvPicPr>
            <a:picLocks noChangeAspect="1"/>
          </p:cNvPicPr>
          <p:nvPr/>
        </p:nvPicPr>
        <p:blipFill>
          <a:blip r:embed="rId6">
            <a:extLst>
              <a:ext uri="{28A0092B-C50C-407E-A947-70E740481C1C}">
                <a14:useLocalDpi xmlns:a14="http://schemas.microsoft.com/office/drawing/2010/main" val="0"/>
              </a:ext>
            </a:extLst>
          </a:blip>
          <a:srcRect l="4873" t="16634" r="34217" b="16999"/>
          <a:stretch/>
        </p:blipFill>
        <p:spPr>
          <a:xfrm>
            <a:off x="6302478" y="3292152"/>
            <a:ext cx="5638798" cy="3081094"/>
          </a:xfrm>
          <a:prstGeom prst="rect">
            <a:avLst/>
          </a:prstGeom>
        </p:spPr>
      </p:pic>
      <p:sp>
        <p:nvSpPr>
          <p:cNvPr id="9" name="TextBox 8">
            <a:extLst>
              <a:ext uri="{FF2B5EF4-FFF2-40B4-BE49-F238E27FC236}">
                <a16:creationId xmlns:a16="http://schemas.microsoft.com/office/drawing/2014/main" xmlns="" id="{517C5ED8-0877-1BF0-37FE-151FD7B79C24}"/>
              </a:ext>
            </a:extLst>
          </p:cNvPr>
          <p:cNvSpPr txBox="1"/>
          <p:nvPr/>
        </p:nvSpPr>
        <p:spPr>
          <a:xfrm>
            <a:off x="6351632" y="6373246"/>
            <a:ext cx="6096000" cy="523220"/>
          </a:xfrm>
          <a:prstGeom prst="rect">
            <a:avLst/>
          </a:prstGeom>
          <a:noFill/>
        </p:spPr>
        <p:txBody>
          <a:bodyPr wrap="square">
            <a:spAutoFit/>
          </a:bodyPr>
          <a:lstStyle/>
          <a:p>
            <a:r>
              <a:rPr lang="en-US" sz="1400" dirty="0">
                <a:solidFill>
                  <a:srgbClr val="FF0000"/>
                </a:solidFill>
              </a:rPr>
              <a:t>6- A Note showing the Asset number and Reference number then Click on    OK and Close .</a:t>
            </a:r>
            <a:endParaRPr lang="el-GR" sz="1400" dirty="0">
              <a:solidFill>
                <a:srgbClr val="FF0000"/>
              </a:solidFill>
            </a:endParaRPr>
          </a:p>
        </p:txBody>
      </p:sp>
    </p:spTree>
    <p:extLst>
      <p:ext uri="{BB962C8B-B14F-4D97-AF65-F5344CB8AC3E}">
        <p14:creationId xmlns:p14="http://schemas.microsoft.com/office/powerpoint/2010/main" val="14839444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00CB17D5-7AEB-223C-24EB-E1EEB912CE5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3399" t="14138" r="31550" b="17249"/>
          <a:stretch/>
        </p:blipFill>
        <p:spPr>
          <a:xfrm>
            <a:off x="103236" y="658122"/>
            <a:ext cx="4827639" cy="2728140"/>
          </a:xfrm>
        </p:spPr>
      </p:pic>
      <p:sp>
        <p:nvSpPr>
          <p:cNvPr id="4" name="TextBox 3">
            <a:extLst>
              <a:ext uri="{FF2B5EF4-FFF2-40B4-BE49-F238E27FC236}">
                <a16:creationId xmlns:a16="http://schemas.microsoft.com/office/drawing/2014/main" xmlns="" id="{12703BA8-B021-7F29-0BE6-5AE6F3ABF3B3}"/>
              </a:ext>
            </a:extLst>
          </p:cNvPr>
          <p:cNvSpPr txBox="1"/>
          <p:nvPr/>
        </p:nvSpPr>
        <p:spPr>
          <a:xfrm>
            <a:off x="0" y="332490"/>
            <a:ext cx="6096000" cy="338554"/>
          </a:xfrm>
          <a:prstGeom prst="rect">
            <a:avLst/>
          </a:prstGeom>
          <a:noFill/>
        </p:spPr>
        <p:txBody>
          <a:bodyPr wrap="square">
            <a:spAutoFit/>
          </a:bodyPr>
          <a:lstStyle/>
          <a:p>
            <a:r>
              <a:rPr lang="en-US" sz="1600" dirty="0">
                <a:solidFill>
                  <a:srgbClr val="FF0000"/>
                </a:solidFill>
              </a:rPr>
              <a:t>1- Assets -&gt; Asset Workbench.</a:t>
            </a:r>
            <a:endParaRPr lang="el-GR" sz="1600" dirty="0">
              <a:solidFill>
                <a:srgbClr val="FF0000"/>
              </a:solidFill>
            </a:endParaRPr>
          </a:p>
        </p:txBody>
      </p:sp>
      <p:pic>
        <p:nvPicPr>
          <p:cNvPr id="3" name="Content Placeholder 4">
            <a:extLst>
              <a:ext uri="{FF2B5EF4-FFF2-40B4-BE49-F238E27FC236}">
                <a16:creationId xmlns:a16="http://schemas.microsoft.com/office/drawing/2014/main" xmlns="" id="{3D3DC055-22FA-75AC-146A-BC26BC370A61}"/>
              </a:ext>
            </a:extLst>
          </p:cNvPr>
          <p:cNvPicPr>
            <a:picLocks noChangeAspect="1"/>
          </p:cNvPicPr>
          <p:nvPr/>
        </p:nvPicPr>
        <p:blipFill>
          <a:blip r:embed="rId3">
            <a:extLst>
              <a:ext uri="{28A0092B-C50C-407E-A947-70E740481C1C}">
                <a14:useLocalDpi xmlns:a14="http://schemas.microsoft.com/office/drawing/2010/main" val="0"/>
              </a:ext>
            </a:extLst>
          </a:blip>
          <a:srcRect r="42778" b="25378"/>
          <a:stretch/>
        </p:blipFill>
        <p:spPr>
          <a:xfrm>
            <a:off x="100780" y="3828563"/>
            <a:ext cx="4830095" cy="2947020"/>
          </a:xfrm>
          <a:prstGeom prst="rect">
            <a:avLst/>
          </a:prstGeom>
        </p:spPr>
      </p:pic>
      <p:sp>
        <p:nvSpPr>
          <p:cNvPr id="6" name="TextBox 5">
            <a:extLst>
              <a:ext uri="{FF2B5EF4-FFF2-40B4-BE49-F238E27FC236}">
                <a16:creationId xmlns:a16="http://schemas.microsoft.com/office/drawing/2014/main" xmlns="" id="{A4AF1E0E-451F-31E8-DFC1-69876DECE962}"/>
              </a:ext>
            </a:extLst>
          </p:cNvPr>
          <p:cNvSpPr txBox="1"/>
          <p:nvPr/>
        </p:nvSpPr>
        <p:spPr>
          <a:xfrm>
            <a:off x="0" y="3471739"/>
            <a:ext cx="6096000" cy="338554"/>
          </a:xfrm>
          <a:prstGeom prst="rect">
            <a:avLst/>
          </a:prstGeom>
          <a:noFill/>
        </p:spPr>
        <p:txBody>
          <a:bodyPr wrap="square">
            <a:spAutoFit/>
          </a:bodyPr>
          <a:lstStyle/>
          <a:p>
            <a:r>
              <a:rPr lang="en-US" sz="1600" dirty="0">
                <a:solidFill>
                  <a:srgbClr val="FF0000"/>
                </a:solidFill>
              </a:rPr>
              <a:t>2- Click on Quick Additions.</a:t>
            </a:r>
            <a:endParaRPr lang="el-GR" sz="1600" dirty="0">
              <a:solidFill>
                <a:srgbClr val="FF0000"/>
              </a:solidFill>
            </a:endParaRPr>
          </a:p>
        </p:txBody>
      </p:sp>
      <p:pic>
        <p:nvPicPr>
          <p:cNvPr id="7" name="Content Placeholder 4">
            <a:extLst>
              <a:ext uri="{FF2B5EF4-FFF2-40B4-BE49-F238E27FC236}">
                <a16:creationId xmlns:a16="http://schemas.microsoft.com/office/drawing/2014/main" xmlns="" id="{6B5F0A93-DF74-CE30-9F36-F000A2DE40C7}"/>
              </a:ext>
            </a:extLst>
          </p:cNvPr>
          <p:cNvPicPr>
            <a:picLocks noChangeAspect="1"/>
          </p:cNvPicPr>
          <p:nvPr/>
        </p:nvPicPr>
        <p:blipFill>
          <a:blip r:embed="rId4">
            <a:extLst>
              <a:ext uri="{28A0092B-C50C-407E-A947-70E740481C1C}">
                <a14:useLocalDpi xmlns:a14="http://schemas.microsoft.com/office/drawing/2010/main" val="0"/>
              </a:ext>
            </a:extLst>
          </a:blip>
          <a:srcRect r="38567" b="25378"/>
          <a:stretch/>
        </p:blipFill>
        <p:spPr>
          <a:xfrm>
            <a:off x="6784258" y="658122"/>
            <a:ext cx="5304505" cy="2696947"/>
          </a:xfrm>
          <a:prstGeom prst="rect">
            <a:avLst/>
          </a:prstGeom>
        </p:spPr>
      </p:pic>
      <p:pic>
        <p:nvPicPr>
          <p:cNvPr id="8" name="Content Placeholder 4">
            <a:extLst>
              <a:ext uri="{FF2B5EF4-FFF2-40B4-BE49-F238E27FC236}">
                <a16:creationId xmlns:a16="http://schemas.microsoft.com/office/drawing/2014/main" xmlns="" id="{4287106D-847F-1A99-4B7C-1E57BD0448E5}"/>
              </a:ext>
            </a:extLst>
          </p:cNvPr>
          <p:cNvPicPr>
            <a:picLocks noChangeAspect="1"/>
          </p:cNvPicPr>
          <p:nvPr/>
        </p:nvPicPr>
        <p:blipFill>
          <a:blip r:embed="rId5">
            <a:extLst>
              <a:ext uri="{28A0092B-C50C-407E-A947-70E740481C1C}">
                <a14:useLocalDpi xmlns:a14="http://schemas.microsoft.com/office/drawing/2010/main" val="0"/>
              </a:ext>
            </a:extLst>
          </a:blip>
          <a:srcRect l="2207" r="36182" b="25378"/>
          <a:stretch/>
        </p:blipFill>
        <p:spPr>
          <a:xfrm>
            <a:off x="6784258" y="3809159"/>
            <a:ext cx="5319253" cy="2947020"/>
          </a:xfrm>
          <a:prstGeom prst="rect">
            <a:avLst/>
          </a:prstGeom>
        </p:spPr>
      </p:pic>
      <p:sp>
        <p:nvSpPr>
          <p:cNvPr id="9" name="TextBox 8">
            <a:extLst>
              <a:ext uri="{FF2B5EF4-FFF2-40B4-BE49-F238E27FC236}">
                <a16:creationId xmlns:a16="http://schemas.microsoft.com/office/drawing/2014/main" xmlns="" id="{D4EE8368-D9A8-E211-AE85-A43A2AE230F0}"/>
              </a:ext>
            </a:extLst>
          </p:cNvPr>
          <p:cNvSpPr txBox="1"/>
          <p:nvPr/>
        </p:nvSpPr>
        <p:spPr>
          <a:xfrm>
            <a:off x="6784258" y="339978"/>
            <a:ext cx="6096000" cy="338554"/>
          </a:xfrm>
          <a:prstGeom prst="rect">
            <a:avLst/>
          </a:prstGeom>
          <a:noFill/>
        </p:spPr>
        <p:txBody>
          <a:bodyPr wrap="square">
            <a:spAutoFit/>
          </a:bodyPr>
          <a:lstStyle/>
          <a:p>
            <a:r>
              <a:rPr lang="en-US" sz="1600" dirty="0">
                <a:solidFill>
                  <a:srgbClr val="FF0000"/>
                </a:solidFill>
              </a:rPr>
              <a:t>3- Enter the Required data then Click on Done. </a:t>
            </a:r>
            <a:endParaRPr lang="el-GR" sz="1600" dirty="0">
              <a:solidFill>
                <a:srgbClr val="FF0000"/>
              </a:solidFill>
            </a:endParaRPr>
          </a:p>
        </p:txBody>
      </p:sp>
      <p:sp>
        <p:nvSpPr>
          <p:cNvPr id="10" name="TextBox 9">
            <a:extLst>
              <a:ext uri="{FF2B5EF4-FFF2-40B4-BE49-F238E27FC236}">
                <a16:creationId xmlns:a16="http://schemas.microsoft.com/office/drawing/2014/main" xmlns="" id="{3C09A3CD-9D5B-39D6-6189-6EE97FE4C1ED}"/>
              </a:ext>
            </a:extLst>
          </p:cNvPr>
          <p:cNvSpPr txBox="1"/>
          <p:nvPr/>
        </p:nvSpPr>
        <p:spPr>
          <a:xfrm>
            <a:off x="6784258" y="3481928"/>
            <a:ext cx="6096000" cy="338554"/>
          </a:xfrm>
          <a:prstGeom prst="rect">
            <a:avLst/>
          </a:prstGeom>
          <a:noFill/>
        </p:spPr>
        <p:txBody>
          <a:bodyPr wrap="square">
            <a:spAutoFit/>
          </a:bodyPr>
          <a:lstStyle/>
          <a:p>
            <a:r>
              <a:rPr lang="en-US" sz="1600" dirty="0">
                <a:solidFill>
                  <a:srgbClr val="FF0000"/>
                </a:solidFill>
              </a:rPr>
              <a:t>4- Click on OK and Close. </a:t>
            </a:r>
            <a:endParaRPr lang="el-GR" sz="1600" dirty="0">
              <a:solidFill>
                <a:srgbClr val="FF0000"/>
              </a:solidFill>
            </a:endParaRPr>
          </a:p>
        </p:txBody>
      </p:sp>
      <p:sp>
        <p:nvSpPr>
          <p:cNvPr id="11" name="Subtitle 2">
            <a:extLst>
              <a:ext uri="{FF2B5EF4-FFF2-40B4-BE49-F238E27FC236}">
                <a16:creationId xmlns:a16="http://schemas.microsoft.com/office/drawing/2014/main" xmlns="" id="{9AE2074B-497C-7F13-E961-4F9BE09AA764}"/>
              </a:ext>
            </a:extLst>
          </p:cNvPr>
          <p:cNvSpPr txBox="1">
            <a:spLocks/>
          </p:cNvSpPr>
          <p:nvPr/>
        </p:nvSpPr>
        <p:spPr>
          <a:xfrm>
            <a:off x="0" y="-203244"/>
            <a:ext cx="2561557" cy="676697"/>
          </a:xfrm>
          <a:prstGeom prst="rect">
            <a:avLst/>
          </a:prstGeom>
          <a:noFill/>
        </p:spPr>
        <p:txBody>
          <a:bodyPr vert="horz" lIns="91440" tIns="45720" rIns="91440" bIns="45720" rtlCol="0" anchor="ctr"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sz="1600" b="1" dirty="0"/>
              <a:t>Quick Additions </a:t>
            </a:r>
            <a:endParaRPr lang="en-US" sz="200" b="1" dirty="0"/>
          </a:p>
        </p:txBody>
      </p:sp>
    </p:spTree>
    <p:extLst>
      <p:ext uri="{BB962C8B-B14F-4D97-AF65-F5344CB8AC3E}">
        <p14:creationId xmlns:p14="http://schemas.microsoft.com/office/powerpoint/2010/main" val="98183272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object 2"/>
          <p:cNvSpPr txBox="1"/>
          <p:nvPr/>
        </p:nvSpPr>
        <p:spPr>
          <a:xfrm>
            <a:off x="137543" y="968464"/>
            <a:ext cx="5513294"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1- </a:t>
            </a:r>
            <a:r>
              <a:rPr sz="1400" dirty="0">
                <a:solidFill>
                  <a:srgbClr val="FF0000"/>
                </a:solidFill>
                <a:latin typeface="Calibri"/>
                <a:cs typeface="Calibri"/>
              </a:rPr>
              <a:t>Switch</a:t>
            </a:r>
            <a:r>
              <a:rPr sz="1400" spc="-13" dirty="0">
                <a:solidFill>
                  <a:srgbClr val="FF0000"/>
                </a:solidFill>
                <a:latin typeface="Calibri"/>
                <a:cs typeface="Calibri"/>
              </a:rPr>
              <a:t> </a:t>
            </a:r>
            <a:r>
              <a:rPr sz="1400" spc="-4" dirty="0">
                <a:solidFill>
                  <a:srgbClr val="FF0000"/>
                </a:solidFill>
                <a:latin typeface="Calibri"/>
                <a:cs typeface="Calibri"/>
              </a:rPr>
              <a:t>Responsibility: </a:t>
            </a:r>
            <a:r>
              <a:rPr sz="1400" dirty="0">
                <a:solidFill>
                  <a:srgbClr val="FF0000"/>
                </a:solidFill>
                <a:latin typeface="Calibri"/>
                <a:cs typeface="Calibri"/>
              </a:rPr>
              <a:t>- </a:t>
            </a:r>
            <a:r>
              <a:rPr sz="1400" spc="-4" dirty="0">
                <a:solidFill>
                  <a:srgbClr val="FF0000"/>
                </a:solidFill>
                <a:latin typeface="Calibri"/>
                <a:cs typeface="Calibri"/>
              </a:rPr>
              <a:t>Ivas</a:t>
            </a:r>
            <a:r>
              <a:rPr lang="en-US" sz="1400" spc="-4" dirty="0">
                <a:solidFill>
                  <a:srgbClr val="FF0000"/>
                </a:solidFill>
                <a:latin typeface="Calibri"/>
                <a:cs typeface="Calibri"/>
              </a:rPr>
              <a:t> </a:t>
            </a:r>
            <a:r>
              <a:rPr sz="1400" spc="-4" dirty="0">
                <a:solidFill>
                  <a:srgbClr val="FF0000"/>
                </a:solidFill>
                <a:latin typeface="Calibri"/>
                <a:cs typeface="Calibri"/>
              </a:rPr>
              <a:t>Payables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5" name="object 3"/>
          <p:cNvPicPr/>
          <p:nvPr/>
        </p:nvPicPr>
        <p:blipFill>
          <a:blip r:embed="rId2" cstate="print"/>
          <a:stretch>
            <a:fillRect/>
          </a:stretch>
        </p:blipFill>
        <p:spPr>
          <a:xfrm>
            <a:off x="137543" y="1226388"/>
            <a:ext cx="3284083" cy="2592193"/>
          </a:xfrm>
          <a:prstGeom prst="rect">
            <a:avLst/>
          </a:prstGeom>
        </p:spPr>
      </p:pic>
      <p:sp>
        <p:nvSpPr>
          <p:cNvPr id="6" name="object 2"/>
          <p:cNvSpPr txBox="1"/>
          <p:nvPr/>
        </p:nvSpPr>
        <p:spPr>
          <a:xfrm>
            <a:off x="163548" y="3839950"/>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2</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Invoices</a:t>
            </a:r>
            <a:r>
              <a:rPr sz="1400" spc="-9" dirty="0">
                <a:solidFill>
                  <a:srgbClr val="FF0000"/>
                </a:solidFill>
                <a:latin typeface="Calibri"/>
                <a:cs typeface="Calibri"/>
              </a:rPr>
              <a:t> </a:t>
            </a:r>
            <a:r>
              <a:rPr sz="1400" dirty="0">
                <a:solidFill>
                  <a:srgbClr val="FF0000"/>
                </a:solidFill>
                <a:latin typeface="Calibri"/>
                <a:cs typeface="Calibri"/>
              </a:rPr>
              <a:t>-&gt;</a:t>
            </a:r>
            <a:r>
              <a:rPr sz="1400" spc="-18"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Invoices</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7" name="object 2"/>
          <p:cNvPicPr/>
          <p:nvPr/>
        </p:nvPicPr>
        <p:blipFill>
          <a:blip r:embed="rId3" cstate="print"/>
          <a:stretch>
            <a:fillRect/>
          </a:stretch>
        </p:blipFill>
        <p:spPr>
          <a:xfrm>
            <a:off x="137543" y="4136226"/>
            <a:ext cx="3284083" cy="2677057"/>
          </a:xfrm>
          <a:prstGeom prst="rect">
            <a:avLst/>
          </a:prstGeom>
        </p:spPr>
      </p:pic>
      <p:pic>
        <p:nvPicPr>
          <p:cNvPr id="9" name="object 4"/>
          <p:cNvPicPr/>
          <p:nvPr/>
        </p:nvPicPr>
        <p:blipFill>
          <a:blip r:embed="rId4" cstate="print"/>
          <a:stretch>
            <a:fillRect/>
          </a:stretch>
        </p:blipFill>
        <p:spPr>
          <a:xfrm>
            <a:off x="3666816" y="1218261"/>
            <a:ext cx="3928602" cy="2564399"/>
          </a:xfrm>
          <a:prstGeom prst="rect">
            <a:avLst/>
          </a:prstGeom>
        </p:spPr>
      </p:pic>
      <p:pic>
        <p:nvPicPr>
          <p:cNvPr id="10" name="object 4"/>
          <p:cNvPicPr/>
          <p:nvPr/>
        </p:nvPicPr>
        <p:blipFill>
          <a:blip r:embed="rId5" cstate="print"/>
          <a:stretch>
            <a:fillRect/>
          </a:stretch>
        </p:blipFill>
        <p:spPr>
          <a:xfrm>
            <a:off x="3656983" y="4136226"/>
            <a:ext cx="3938435" cy="2636436"/>
          </a:xfrm>
          <a:prstGeom prst="rect">
            <a:avLst/>
          </a:prstGeom>
        </p:spPr>
      </p:pic>
      <p:sp>
        <p:nvSpPr>
          <p:cNvPr id="8" name="Subtitle 2">
            <a:extLst>
              <a:ext uri="{FF2B5EF4-FFF2-40B4-BE49-F238E27FC236}">
                <a16:creationId xmlns:a16="http://schemas.microsoft.com/office/drawing/2014/main" xmlns="" id="{1454D821-101A-D566-08D5-9D4291526669}"/>
              </a:ext>
            </a:extLst>
          </p:cNvPr>
          <p:cNvSpPr txBox="1">
            <a:spLocks/>
          </p:cNvSpPr>
          <p:nvPr/>
        </p:nvSpPr>
        <p:spPr>
          <a:xfrm>
            <a:off x="0" y="3855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2-  Mass additions. </a:t>
            </a:r>
            <a:r>
              <a:rPr lang="en-US" sz="1600" b="1" spc="-4" dirty="0">
                <a:latin typeface="Calibri"/>
                <a:cs typeface="Calibri"/>
              </a:rPr>
              <a:t>:- </a:t>
            </a:r>
            <a:r>
              <a:rPr lang="en-US" sz="1600" dirty="0"/>
              <a:t>are a method of entering multiple fixed assets into an accounting system at the same time. This process is often used   when a company acquires many assets in one transaction, such as during bulk purchases.</a:t>
            </a:r>
            <a:endParaRPr lang="en-US" sz="1059" dirty="0">
              <a:latin typeface="Segoe UI"/>
              <a:cs typeface="Segoe UI"/>
            </a:endParaRPr>
          </a:p>
          <a:p>
            <a:pPr marL="0" indent="0">
              <a:buNone/>
            </a:pPr>
            <a:endParaRPr lang="en-US" sz="400" dirty="0"/>
          </a:p>
        </p:txBody>
      </p:sp>
      <p:sp>
        <p:nvSpPr>
          <p:cNvPr id="11" name="object 2">
            <a:extLst>
              <a:ext uri="{FF2B5EF4-FFF2-40B4-BE49-F238E27FC236}">
                <a16:creationId xmlns:a16="http://schemas.microsoft.com/office/drawing/2014/main" xmlns="" id="{EEDFDB3B-D2B5-7136-C0D4-81CC1FE1158E}"/>
              </a:ext>
            </a:extLst>
          </p:cNvPr>
          <p:cNvSpPr txBox="1"/>
          <p:nvPr/>
        </p:nvSpPr>
        <p:spPr>
          <a:xfrm>
            <a:off x="3696313" y="982897"/>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3</a:t>
            </a:r>
            <a:r>
              <a:rPr sz="1400" dirty="0">
                <a:solidFill>
                  <a:srgbClr val="FF0000"/>
                </a:solidFill>
                <a:latin typeface="Calibri"/>
                <a:cs typeface="Calibri"/>
              </a:rPr>
              <a:t>-</a:t>
            </a:r>
            <a:r>
              <a:rPr sz="1400" spc="-13" dirty="0">
                <a:solidFill>
                  <a:srgbClr val="FF0000"/>
                </a:solidFill>
                <a:latin typeface="Calibri"/>
                <a:cs typeface="Calibri"/>
              </a:rPr>
              <a:t> </a:t>
            </a:r>
            <a:r>
              <a:rPr sz="1400" spc="-4" dirty="0">
                <a:solidFill>
                  <a:srgbClr val="FF0000"/>
                </a:solidFill>
                <a:latin typeface="Calibri"/>
                <a:cs typeface="Calibri"/>
              </a:rPr>
              <a:t>Entry</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A Standard </a:t>
            </a:r>
            <a:r>
              <a:rPr sz="1400" spc="-4" dirty="0">
                <a:solidFill>
                  <a:srgbClr val="FF0000"/>
                </a:solidFill>
                <a:latin typeface="Calibri"/>
                <a:cs typeface="Calibri"/>
              </a:rPr>
              <a:t>Invoice</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2" name="object 2">
            <a:extLst>
              <a:ext uri="{FF2B5EF4-FFF2-40B4-BE49-F238E27FC236}">
                <a16:creationId xmlns:a16="http://schemas.microsoft.com/office/drawing/2014/main" xmlns="" id="{1B63D83B-122B-E583-9C36-0F418499DF30}"/>
              </a:ext>
            </a:extLst>
          </p:cNvPr>
          <p:cNvSpPr txBox="1"/>
          <p:nvPr/>
        </p:nvSpPr>
        <p:spPr>
          <a:xfrm>
            <a:off x="3696313" y="3831040"/>
            <a:ext cx="437136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a:t>
            </a:r>
            <a:r>
              <a:rPr sz="1400" dirty="0">
                <a:solidFill>
                  <a:srgbClr val="FF0000"/>
                </a:solidFill>
                <a:latin typeface="Calibri"/>
                <a:cs typeface="Calibri"/>
              </a:rPr>
              <a:t>-</a:t>
            </a:r>
            <a:r>
              <a:rPr sz="1400" spc="-13" dirty="0">
                <a:solidFill>
                  <a:srgbClr val="FF0000"/>
                </a:solidFill>
                <a:latin typeface="Calibri"/>
                <a:cs typeface="Calibri"/>
              </a:rPr>
              <a:t> </a:t>
            </a:r>
            <a:r>
              <a:rPr lang="en-US" sz="1400" spc="-4" dirty="0">
                <a:solidFill>
                  <a:srgbClr val="FF0000"/>
                </a:solidFill>
                <a:latin typeface="Calibri"/>
                <a:cs typeface="Calibri"/>
              </a:rPr>
              <a:t>Click on Action1</a:t>
            </a:r>
            <a:r>
              <a:rPr sz="1400" spc="-9" dirty="0">
                <a:solidFill>
                  <a:srgbClr val="FF0000"/>
                </a:solidFill>
                <a:latin typeface="Calibri"/>
                <a:cs typeface="Calibri"/>
              </a:rPr>
              <a:t> </a:t>
            </a:r>
            <a:r>
              <a:rPr sz="1400" spc="-4" dirty="0">
                <a:solidFill>
                  <a:srgbClr val="FF0000"/>
                </a:solidFill>
                <a:latin typeface="Calibri"/>
                <a:cs typeface="Calibri"/>
              </a:rPr>
              <a:t>-&gt; </a:t>
            </a:r>
            <a:r>
              <a:rPr lang="en-US" sz="1400" spc="-4" dirty="0">
                <a:solidFill>
                  <a:srgbClr val="FF0000"/>
                </a:solidFill>
                <a:latin typeface="Calibri"/>
                <a:cs typeface="Calibri"/>
              </a:rPr>
              <a:t>Validate and Force Approval.</a:t>
            </a:r>
            <a:endParaRPr sz="1400" dirty="0">
              <a:solidFill>
                <a:srgbClr val="FF0000"/>
              </a:solidFill>
              <a:latin typeface="Calibri"/>
              <a:cs typeface="Calibri"/>
            </a:endParaRPr>
          </a:p>
        </p:txBody>
      </p:sp>
      <p:pic>
        <p:nvPicPr>
          <p:cNvPr id="13" name="object 3"/>
          <p:cNvPicPr/>
          <p:nvPr/>
        </p:nvPicPr>
        <p:blipFill>
          <a:blip r:embed="rId6" cstate="print"/>
          <a:stretch>
            <a:fillRect/>
          </a:stretch>
        </p:blipFill>
        <p:spPr>
          <a:xfrm>
            <a:off x="7801897" y="1198594"/>
            <a:ext cx="4252560" cy="2584066"/>
          </a:xfrm>
          <a:prstGeom prst="rect">
            <a:avLst/>
          </a:prstGeom>
        </p:spPr>
      </p:pic>
      <p:sp>
        <p:nvSpPr>
          <p:cNvPr id="14" name="object 2">
            <a:extLst>
              <a:ext uri="{FF2B5EF4-FFF2-40B4-BE49-F238E27FC236}">
                <a16:creationId xmlns:a16="http://schemas.microsoft.com/office/drawing/2014/main" xmlns="" id="{2B3B4554-44EA-C24D-BC7C-8FC981EA2E67}"/>
              </a:ext>
            </a:extLst>
          </p:cNvPr>
          <p:cNvSpPr txBox="1"/>
          <p:nvPr/>
        </p:nvSpPr>
        <p:spPr>
          <a:xfrm>
            <a:off x="7813318" y="962159"/>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4- Status Changes To Validated.</a:t>
            </a:r>
            <a:endParaRPr sz="1400" dirty="0">
              <a:solidFill>
                <a:srgbClr val="FF0000"/>
              </a:solidFill>
              <a:latin typeface="Calibri"/>
              <a:cs typeface="Calibri"/>
            </a:endParaRPr>
          </a:p>
        </p:txBody>
      </p:sp>
      <p:pic>
        <p:nvPicPr>
          <p:cNvPr id="15" name="object 4"/>
          <p:cNvPicPr/>
          <p:nvPr/>
        </p:nvPicPr>
        <p:blipFill>
          <a:blip r:embed="rId7" cstate="print"/>
          <a:stretch>
            <a:fillRect/>
          </a:stretch>
        </p:blipFill>
        <p:spPr>
          <a:xfrm>
            <a:off x="7801897" y="4106179"/>
            <a:ext cx="3775587" cy="2583489"/>
          </a:xfrm>
          <a:prstGeom prst="rect">
            <a:avLst/>
          </a:prstGeom>
        </p:spPr>
      </p:pic>
      <p:pic>
        <p:nvPicPr>
          <p:cNvPr id="16" name="object 4"/>
          <p:cNvPicPr/>
          <p:nvPr/>
        </p:nvPicPr>
        <p:blipFill>
          <a:blip r:embed="rId8" cstate="print"/>
          <a:stretch>
            <a:fillRect/>
          </a:stretch>
        </p:blipFill>
        <p:spPr>
          <a:xfrm>
            <a:off x="9798975" y="4341400"/>
            <a:ext cx="2255482" cy="882102"/>
          </a:xfrm>
          <a:prstGeom prst="rect">
            <a:avLst/>
          </a:prstGeom>
        </p:spPr>
      </p:pic>
      <p:sp>
        <p:nvSpPr>
          <p:cNvPr id="19" name="object 2">
            <a:extLst>
              <a:ext uri="{FF2B5EF4-FFF2-40B4-BE49-F238E27FC236}">
                <a16:creationId xmlns:a16="http://schemas.microsoft.com/office/drawing/2014/main" xmlns="" id="{DA51B5EE-FF58-68A5-E989-F1E0BDE5137A}"/>
              </a:ext>
            </a:extLst>
          </p:cNvPr>
          <p:cNvSpPr txBox="1"/>
          <p:nvPr/>
        </p:nvSpPr>
        <p:spPr>
          <a:xfrm>
            <a:off x="7801897" y="3810454"/>
            <a:ext cx="4252560" cy="455027"/>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5- </a:t>
            </a:r>
            <a:r>
              <a:rPr lang="en-US" sz="1400" spc="-4" dirty="0">
                <a:solidFill>
                  <a:srgbClr val="FF0000"/>
                </a:solidFill>
                <a:latin typeface="Calibri"/>
                <a:cs typeface="Calibri"/>
              </a:rPr>
              <a:t>Click</a:t>
            </a:r>
            <a:r>
              <a:rPr lang="en-US" sz="1400" spc="-22" dirty="0">
                <a:solidFill>
                  <a:srgbClr val="FF0000"/>
                </a:solidFill>
                <a:latin typeface="Calibri"/>
                <a:cs typeface="Calibri"/>
              </a:rPr>
              <a:t> </a:t>
            </a:r>
            <a:r>
              <a:rPr lang="en-US" sz="1400" dirty="0">
                <a:solidFill>
                  <a:srgbClr val="FF0000"/>
                </a:solidFill>
                <a:latin typeface="Calibri"/>
                <a:cs typeface="Calibri"/>
              </a:rPr>
              <a:t>on</a:t>
            </a:r>
            <a:r>
              <a:rPr lang="en-US" sz="1400" spc="-13" dirty="0">
                <a:solidFill>
                  <a:srgbClr val="FF0000"/>
                </a:solidFill>
                <a:latin typeface="Calibri"/>
                <a:cs typeface="Calibri"/>
              </a:rPr>
              <a:t> </a:t>
            </a:r>
            <a:r>
              <a:rPr lang="en-US" sz="1400" spc="-4" dirty="0">
                <a:solidFill>
                  <a:srgbClr val="FF0000"/>
                </a:solidFill>
                <a:latin typeface="Calibri"/>
                <a:cs typeface="Calibri"/>
              </a:rPr>
              <a:t>Actions </a:t>
            </a:r>
            <a:r>
              <a:rPr lang="en-US" sz="1400" dirty="0">
                <a:solidFill>
                  <a:srgbClr val="FF0000"/>
                </a:solidFill>
                <a:latin typeface="Calibri"/>
                <a:cs typeface="Calibri"/>
              </a:rPr>
              <a:t>1 -&gt; Create Accounting -&gt; ok.</a:t>
            </a:r>
          </a:p>
          <a:p>
            <a:pPr marL="11206">
              <a:spcBef>
                <a:spcPts val="88"/>
              </a:spcBef>
            </a:pPr>
            <a:r>
              <a:rPr lang="en-US" sz="1400" dirty="0">
                <a:solidFill>
                  <a:srgbClr val="FF0000"/>
                </a:solidFill>
                <a:latin typeface="Calibri"/>
                <a:cs typeface="Calibri"/>
              </a:rPr>
              <a:t>.</a:t>
            </a:r>
            <a:endParaRPr sz="1400" dirty="0">
              <a:solidFill>
                <a:srgbClr val="FF0000"/>
              </a:solidFill>
              <a:latin typeface="Calibri"/>
              <a:cs typeface="Calibri"/>
            </a:endParaRPr>
          </a:p>
        </p:txBody>
      </p:sp>
      <p:sp>
        <p:nvSpPr>
          <p:cNvPr id="2" name="Subtitle 2">
            <a:extLst>
              <a:ext uri="{FF2B5EF4-FFF2-40B4-BE49-F238E27FC236}">
                <a16:creationId xmlns:a16="http://schemas.microsoft.com/office/drawing/2014/main" xmlns="" id="{62BB0AF4-3724-68FF-6EBE-B4B1E03B7F1E}"/>
              </a:ext>
            </a:extLst>
          </p:cNvPr>
          <p:cNvSpPr txBox="1">
            <a:spLocks/>
          </p:cNvSpPr>
          <p:nvPr/>
        </p:nvSpPr>
        <p:spPr>
          <a:xfrm>
            <a:off x="35203" y="618574"/>
            <a:ext cx="12424674" cy="6766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b="1" dirty="0"/>
              <a:t>Use The  Mass additions Process to add assets From Account Payable Module.</a:t>
            </a:r>
            <a:endParaRPr lang="en-US" sz="400" b="1"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object 5"/>
          <p:cNvPicPr/>
          <p:nvPr/>
        </p:nvPicPr>
        <p:blipFill>
          <a:blip r:embed="rId2" cstate="print"/>
          <a:stretch>
            <a:fillRect/>
          </a:stretch>
        </p:blipFill>
        <p:spPr>
          <a:xfrm>
            <a:off x="224472" y="467586"/>
            <a:ext cx="3905075" cy="2683658"/>
          </a:xfrm>
          <a:prstGeom prst="rect">
            <a:avLst/>
          </a:prstGeom>
        </p:spPr>
      </p:pic>
      <p:sp>
        <p:nvSpPr>
          <p:cNvPr id="8" name="object 3"/>
          <p:cNvSpPr txBox="1"/>
          <p:nvPr/>
        </p:nvSpPr>
        <p:spPr>
          <a:xfrm>
            <a:off x="224472" y="3315620"/>
            <a:ext cx="3342612"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7</a:t>
            </a:r>
            <a:r>
              <a:rPr sz="1400" dirty="0">
                <a:solidFill>
                  <a:srgbClr val="FF0000"/>
                </a:solidFill>
                <a:latin typeface="Calibri"/>
                <a:cs typeface="Calibri"/>
              </a:rPr>
              <a:t>- </a:t>
            </a:r>
            <a:r>
              <a:rPr sz="1400" spc="-4" dirty="0">
                <a:solidFill>
                  <a:srgbClr val="FF0000"/>
                </a:solidFill>
                <a:latin typeface="Calibri"/>
                <a:cs typeface="Calibri"/>
              </a:rPr>
              <a:t>Menu </a:t>
            </a:r>
            <a:r>
              <a:rPr sz="1400" dirty="0">
                <a:solidFill>
                  <a:srgbClr val="FF0000"/>
                </a:solidFill>
                <a:latin typeface="Calibri"/>
                <a:cs typeface="Calibri"/>
              </a:rPr>
              <a:t>-&gt; </a:t>
            </a:r>
            <a:r>
              <a:rPr sz="1400" spc="-4" dirty="0">
                <a:solidFill>
                  <a:srgbClr val="FF0000"/>
                </a:solidFill>
                <a:latin typeface="Calibri"/>
                <a:cs typeface="Calibri"/>
              </a:rPr>
              <a:t>Reports</a:t>
            </a:r>
            <a:r>
              <a:rPr sz="1400" dirty="0">
                <a:solidFill>
                  <a:srgbClr val="FF0000"/>
                </a:solidFill>
                <a:latin typeface="Calibri"/>
                <a:cs typeface="Calibri"/>
              </a:rPr>
              <a:t> </a:t>
            </a:r>
            <a:r>
              <a:rPr sz="1400" spc="-4" dirty="0">
                <a:solidFill>
                  <a:srgbClr val="FF0000"/>
                </a:solidFill>
                <a:latin typeface="Calibri"/>
                <a:cs typeface="Calibri"/>
              </a:rPr>
              <a:t>-&gt;</a:t>
            </a:r>
            <a:r>
              <a:rPr sz="1400" dirty="0">
                <a:solidFill>
                  <a:srgbClr val="FF0000"/>
                </a:solidFill>
                <a:latin typeface="Calibri"/>
                <a:cs typeface="Calibri"/>
              </a:rPr>
              <a:t> </a:t>
            </a:r>
            <a:r>
              <a:rPr sz="1400" spc="-9" dirty="0">
                <a:solidFill>
                  <a:srgbClr val="FF0000"/>
                </a:solidFill>
                <a:latin typeface="Calibri"/>
                <a:cs typeface="Calibri"/>
              </a:rPr>
              <a:t>View</a:t>
            </a:r>
            <a:r>
              <a:rPr sz="1400" spc="4" dirty="0">
                <a:solidFill>
                  <a:srgbClr val="FF0000"/>
                </a:solidFill>
                <a:latin typeface="Calibri"/>
                <a:cs typeface="Calibri"/>
              </a:rPr>
              <a:t> </a:t>
            </a:r>
            <a:r>
              <a:rPr sz="1400" spc="-4" dirty="0">
                <a:solidFill>
                  <a:srgbClr val="FF0000"/>
                </a:solidFill>
                <a:latin typeface="Calibri"/>
                <a:cs typeface="Calibri"/>
              </a:rPr>
              <a:t>Accounting</a:t>
            </a:r>
            <a:r>
              <a:rPr lang="en-US" sz="1400" spc="-4" dirty="0">
                <a:solidFill>
                  <a:srgbClr val="FF0000"/>
                </a:solidFill>
                <a:latin typeface="Calibri"/>
                <a:cs typeface="Calibri"/>
              </a:rPr>
              <a:t>.</a:t>
            </a:r>
            <a:endParaRPr sz="1400" dirty="0">
              <a:solidFill>
                <a:srgbClr val="FF0000"/>
              </a:solidFill>
              <a:latin typeface="Calibri"/>
              <a:cs typeface="Calibri"/>
            </a:endParaRPr>
          </a:p>
        </p:txBody>
      </p:sp>
      <p:pic>
        <p:nvPicPr>
          <p:cNvPr id="9" name="object 2"/>
          <p:cNvPicPr/>
          <p:nvPr/>
        </p:nvPicPr>
        <p:blipFill>
          <a:blip r:embed="rId3" cstate="print"/>
          <a:stretch>
            <a:fillRect/>
          </a:stretch>
        </p:blipFill>
        <p:spPr>
          <a:xfrm>
            <a:off x="224472" y="3706755"/>
            <a:ext cx="3905075" cy="2978916"/>
          </a:xfrm>
          <a:prstGeom prst="rect">
            <a:avLst/>
          </a:prstGeom>
        </p:spPr>
      </p:pic>
      <p:sp>
        <p:nvSpPr>
          <p:cNvPr id="10" name="object 2">
            <a:extLst>
              <a:ext uri="{FF2B5EF4-FFF2-40B4-BE49-F238E27FC236}">
                <a16:creationId xmlns:a16="http://schemas.microsoft.com/office/drawing/2014/main" xmlns="" id="{ED04A397-F744-3580-C0A8-7F074C02D219}"/>
              </a:ext>
            </a:extLst>
          </p:cNvPr>
          <p:cNvSpPr txBox="1"/>
          <p:nvPr/>
        </p:nvSpPr>
        <p:spPr>
          <a:xfrm>
            <a:off x="224472" y="172328"/>
            <a:ext cx="2986051" cy="226759"/>
          </a:xfrm>
          <a:prstGeom prst="rect">
            <a:avLst/>
          </a:prstGeom>
        </p:spPr>
        <p:txBody>
          <a:bodyPr vert="horz" wrap="square" lIns="0" tIns="11206" rIns="0" bIns="0" rtlCol="0">
            <a:spAutoFit/>
          </a:bodyPr>
          <a:lstStyle/>
          <a:p>
            <a:pPr marL="11206">
              <a:spcBef>
                <a:spcPts val="88"/>
              </a:spcBef>
            </a:pPr>
            <a:r>
              <a:rPr lang="en-US" sz="1400" dirty="0">
                <a:solidFill>
                  <a:srgbClr val="FF0000"/>
                </a:solidFill>
                <a:latin typeface="Calibri"/>
                <a:cs typeface="Calibri"/>
              </a:rPr>
              <a:t>6- Accounted Changes To Yes.</a:t>
            </a:r>
            <a:endParaRPr sz="1400" dirty="0">
              <a:solidFill>
                <a:srgbClr val="FF0000"/>
              </a:solidFill>
              <a:latin typeface="Calibri"/>
              <a:cs typeface="Calibri"/>
            </a:endParaRPr>
          </a:p>
        </p:txBody>
      </p:sp>
      <p:pic>
        <p:nvPicPr>
          <p:cNvPr id="11" name="object 2"/>
          <p:cNvPicPr/>
          <p:nvPr/>
        </p:nvPicPr>
        <p:blipFill>
          <a:blip r:embed="rId4" cstate="print"/>
          <a:stretch>
            <a:fillRect/>
          </a:stretch>
        </p:blipFill>
        <p:spPr>
          <a:xfrm>
            <a:off x="4290231" y="467586"/>
            <a:ext cx="3772223" cy="2683014"/>
          </a:xfrm>
          <a:prstGeom prst="rect">
            <a:avLst/>
          </a:prstGeom>
        </p:spPr>
      </p:pic>
      <p:pic>
        <p:nvPicPr>
          <p:cNvPr id="12" name="object 4"/>
          <p:cNvPicPr/>
          <p:nvPr/>
        </p:nvPicPr>
        <p:blipFill>
          <a:blip r:embed="rId5" cstate="print"/>
          <a:stretch>
            <a:fillRect/>
          </a:stretch>
        </p:blipFill>
        <p:spPr>
          <a:xfrm>
            <a:off x="4290232" y="3683419"/>
            <a:ext cx="3772223" cy="2978916"/>
          </a:xfrm>
          <a:prstGeom prst="rect">
            <a:avLst/>
          </a:prstGeom>
        </p:spPr>
      </p:pic>
      <p:sp>
        <p:nvSpPr>
          <p:cNvPr id="13" name="object 2"/>
          <p:cNvSpPr txBox="1"/>
          <p:nvPr/>
        </p:nvSpPr>
        <p:spPr>
          <a:xfrm>
            <a:off x="8139975" y="172328"/>
            <a:ext cx="2985809"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9 -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All</a:t>
            </a:r>
            <a:r>
              <a:rPr sz="1400" spc="-9" dirty="0">
                <a:solidFill>
                  <a:srgbClr val="FF0000"/>
                </a:solidFill>
                <a:latin typeface="Calibri"/>
                <a:cs typeface="Calibri"/>
              </a:rPr>
              <a:t> </a:t>
            </a:r>
            <a:r>
              <a:rPr sz="1400" spc="-4" dirty="0">
                <a:solidFill>
                  <a:srgbClr val="FF0000"/>
                </a:solidFill>
                <a:latin typeface="Calibri"/>
                <a:cs typeface="Calibri"/>
              </a:rPr>
              <a:t>Distributions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
        <p:nvSpPr>
          <p:cNvPr id="14" name="object 3"/>
          <p:cNvSpPr txBox="1"/>
          <p:nvPr/>
        </p:nvSpPr>
        <p:spPr>
          <a:xfrm>
            <a:off x="4290231" y="3344405"/>
            <a:ext cx="3202642" cy="226759"/>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8 </a:t>
            </a:r>
            <a:r>
              <a:rPr sz="1400" dirty="0">
                <a:solidFill>
                  <a:srgbClr val="FF0000"/>
                </a:solidFill>
                <a:latin typeface="Calibri"/>
                <a:cs typeface="Calibri"/>
              </a:rPr>
              <a:t>-</a:t>
            </a:r>
            <a:r>
              <a:rPr sz="1400" spc="-4" dirty="0">
                <a:solidFill>
                  <a:srgbClr val="FF0000"/>
                </a:solidFill>
                <a:latin typeface="Calibri"/>
                <a:cs typeface="Calibri"/>
              </a:rPr>
              <a:t> Menu-&gt;</a:t>
            </a:r>
            <a:r>
              <a:rPr sz="1400" dirty="0">
                <a:solidFill>
                  <a:srgbClr val="FF0000"/>
                </a:solidFill>
                <a:latin typeface="Calibri"/>
                <a:cs typeface="Calibri"/>
              </a:rPr>
              <a:t> </a:t>
            </a:r>
            <a:r>
              <a:rPr sz="1400" spc="-4" dirty="0">
                <a:solidFill>
                  <a:srgbClr val="FF0000"/>
                </a:solidFill>
                <a:latin typeface="Calibri"/>
                <a:cs typeface="Calibri"/>
              </a:rPr>
              <a:t>Folder-&gt; Show</a:t>
            </a:r>
            <a:r>
              <a:rPr sz="1400" spc="-9" dirty="0">
                <a:solidFill>
                  <a:srgbClr val="FF0000"/>
                </a:solidFill>
                <a:latin typeface="Calibri"/>
                <a:cs typeface="Calibri"/>
              </a:rPr>
              <a:t> </a:t>
            </a:r>
            <a:r>
              <a:rPr sz="1400" spc="-4" dirty="0">
                <a:solidFill>
                  <a:srgbClr val="FF0000"/>
                </a:solidFill>
                <a:latin typeface="Calibri"/>
                <a:cs typeface="Calibri"/>
              </a:rPr>
              <a:t>Field.</a:t>
            </a:r>
            <a:endParaRPr sz="1400" dirty="0">
              <a:solidFill>
                <a:srgbClr val="FF0000"/>
              </a:solidFill>
              <a:latin typeface="Calibri"/>
              <a:cs typeface="Calibri"/>
            </a:endParaRPr>
          </a:p>
        </p:txBody>
      </p:sp>
      <p:pic>
        <p:nvPicPr>
          <p:cNvPr id="15" name="object 3"/>
          <p:cNvPicPr/>
          <p:nvPr/>
        </p:nvPicPr>
        <p:blipFill>
          <a:blip r:embed="rId6" cstate="print"/>
          <a:stretch>
            <a:fillRect/>
          </a:stretch>
        </p:blipFill>
        <p:spPr>
          <a:xfrm>
            <a:off x="8139975" y="486102"/>
            <a:ext cx="3950425" cy="2645982"/>
          </a:xfrm>
          <a:prstGeom prst="rect">
            <a:avLst/>
          </a:prstGeom>
        </p:spPr>
      </p:pic>
      <p:pic>
        <p:nvPicPr>
          <p:cNvPr id="16" name="object 3"/>
          <p:cNvPicPr/>
          <p:nvPr/>
        </p:nvPicPr>
        <p:blipFill>
          <a:blip r:embed="rId7" cstate="print"/>
          <a:stretch>
            <a:fillRect/>
          </a:stretch>
        </p:blipFill>
        <p:spPr>
          <a:xfrm>
            <a:off x="8139975" y="3677727"/>
            <a:ext cx="3950425" cy="2955580"/>
          </a:xfrm>
          <a:prstGeom prst="rect">
            <a:avLst/>
          </a:prstGeom>
        </p:spPr>
      </p:pic>
      <p:sp>
        <p:nvSpPr>
          <p:cNvPr id="17" name="object 2"/>
          <p:cNvSpPr txBox="1"/>
          <p:nvPr/>
        </p:nvSpPr>
        <p:spPr>
          <a:xfrm>
            <a:off x="8139975" y="3343840"/>
            <a:ext cx="323421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10- </a:t>
            </a:r>
            <a:r>
              <a:rPr sz="1400" spc="-4" dirty="0">
                <a:solidFill>
                  <a:srgbClr val="FF0000"/>
                </a:solidFill>
                <a:latin typeface="Calibri"/>
                <a:cs typeface="Calibri"/>
              </a:rPr>
              <a:t>Select</a:t>
            </a:r>
            <a:r>
              <a:rPr sz="1400" spc="-13" dirty="0">
                <a:solidFill>
                  <a:srgbClr val="FF0000"/>
                </a:solidFill>
                <a:latin typeface="Calibri"/>
                <a:cs typeface="Calibri"/>
              </a:rPr>
              <a:t> </a:t>
            </a:r>
            <a:r>
              <a:rPr sz="1400" spc="-4" dirty="0">
                <a:solidFill>
                  <a:srgbClr val="FF0000"/>
                </a:solidFill>
                <a:latin typeface="Calibri"/>
                <a:cs typeface="Calibri"/>
              </a:rPr>
              <a:t>Track</a:t>
            </a:r>
            <a:r>
              <a:rPr sz="1400" spc="-13" dirty="0">
                <a:solidFill>
                  <a:srgbClr val="FF0000"/>
                </a:solidFill>
                <a:latin typeface="Calibri"/>
                <a:cs typeface="Calibri"/>
              </a:rPr>
              <a:t> </a:t>
            </a:r>
            <a:r>
              <a:rPr sz="1400" dirty="0">
                <a:solidFill>
                  <a:srgbClr val="FF0000"/>
                </a:solidFill>
                <a:latin typeface="Calibri"/>
                <a:cs typeface="Calibri"/>
              </a:rPr>
              <a:t>as </a:t>
            </a:r>
            <a:r>
              <a:rPr sz="1400" spc="-4" dirty="0">
                <a:solidFill>
                  <a:srgbClr val="FF0000"/>
                </a:solidFill>
                <a:latin typeface="Calibri"/>
                <a:cs typeface="Calibri"/>
              </a:rPr>
              <a:t>Asset</a:t>
            </a:r>
            <a:r>
              <a:rPr sz="1400" spc="-13" dirty="0">
                <a:solidFill>
                  <a:srgbClr val="FF0000"/>
                </a:solidFill>
                <a:latin typeface="Calibri"/>
                <a:cs typeface="Calibri"/>
              </a:rPr>
              <a:t> </a:t>
            </a:r>
            <a:r>
              <a:rPr sz="1400" dirty="0">
                <a:solidFill>
                  <a:srgbClr val="FF0000"/>
                </a:solidFill>
                <a:latin typeface="Calibri"/>
                <a:cs typeface="Calibri"/>
              </a:rPr>
              <a:t>and</a:t>
            </a:r>
            <a:r>
              <a:rPr sz="1400" spc="-4" dirty="0">
                <a:solidFill>
                  <a:srgbClr val="FF0000"/>
                </a:solidFill>
                <a:latin typeface="Calibri"/>
                <a:cs typeface="Calibri"/>
              </a:rPr>
              <a:t> Click </a:t>
            </a:r>
            <a:r>
              <a:rPr sz="1400" dirty="0">
                <a:solidFill>
                  <a:srgbClr val="FF0000"/>
                </a:solidFill>
                <a:latin typeface="Calibri"/>
                <a:cs typeface="Calibri"/>
              </a:rPr>
              <a:t>on</a:t>
            </a:r>
            <a:r>
              <a:rPr sz="1400" spc="-18"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45811" y="3479504"/>
            <a:ext cx="4181084" cy="442203"/>
          </a:xfrm>
          <a:prstGeom prst="rect">
            <a:avLst/>
          </a:prstGeom>
        </p:spPr>
        <p:txBody>
          <a:bodyPr vert="horz" wrap="square" lIns="0" tIns="11206" rIns="0" bIns="0" rtlCol="0">
            <a:spAutoFit/>
          </a:bodyPr>
          <a:lstStyle/>
          <a:p>
            <a:pPr marL="11206">
              <a:spcBef>
                <a:spcPts val="88"/>
              </a:spcBef>
            </a:pPr>
            <a:r>
              <a:rPr lang="en-US" sz="1400" spc="-4" dirty="0">
                <a:solidFill>
                  <a:srgbClr val="FF0000"/>
                </a:solidFill>
                <a:latin typeface="Calibri"/>
                <a:cs typeface="Calibri"/>
              </a:rPr>
              <a:t>12- </a:t>
            </a:r>
            <a:r>
              <a:rPr sz="1400" spc="-4" dirty="0">
                <a:solidFill>
                  <a:srgbClr val="FF0000"/>
                </a:solidFill>
                <a:latin typeface="Calibri"/>
                <a:cs typeface="Calibri"/>
              </a:rPr>
              <a:t>Program</a:t>
            </a:r>
            <a:r>
              <a:rPr sz="1400" spc="4" dirty="0">
                <a:solidFill>
                  <a:srgbClr val="FF0000"/>
                </a:solidFill>
                <a:latin typeface="Calibri"/>
                <a:cs typeface="Calibri"/>
              </a:rPr>
              <a:t> </a:t>
            </a:r>
            <a:r>
              <a:rPr sz="1400" dirty="0">
                <a:solidFill>
                  <a:srgbClr val="FF0000"/>
                </a:solidFill>
                <a:latin typeface="Calibri"/>
                <a:cs typeface="Calibri"/>
              </a:rPr>
              <a:t>Mass</a:t>
            </a:r>
            <a:r>
              <a:rPr sz="1400" spc="9" dirty="0">
                <a:solidFill>
                  <a:srgbClr val="FF0000"/>
                </a:solidFill>
                <a:latin typeface="Calibri"/>
                <a:cs typeface="Calibri"/>
              </a:rPr>
              <a:t> </a:t>
            </a:r>
            <a:r>
              <a:rPr sz="1400" spc="-4" dirty="0">
                <a:solidFill>
                  <a:srgbClr val="FF0000"/>
                </a:solidFill>
                <a:latin typeface="Calibri"/>
                <a:cs typeface="Calibri"/>
              </a:rPr>
              <a:t>Additions</a:t>
            </a:r>
            <a:r>
              <a:rPr sz="1400" spc="9" dirty="0">
                <a:solidFill>
                  <a:srgbClr val="FF0000"/>
                </a:solidFill>
                <a:latin typeface="Calibri"/>
                <a:cs typeface="Calibri"/>
              </a:rPr>
              <a:t> </a:t>
            </a:r>
            <a:r>
              <a:rPr sz="1400" spc="-4" dirty="0">
                <a:solidFill>
                  <a:srgbClr val="FF0000"/>
                </a:solidFill>
                <a:latin typeface="Calibri"/>
                <a:cs typeface="Calibri"/>
              </a:rPr>
              <a:t>Create</a:t>
            </a:r>
            <a:r>
              <a:rPr sz="1400" dirty="0">
                <a:solidFill>
                  <a:srgbClr val="FF0000"/>
                </a:solidFill>
                <a:latin typeface="Calibri"/>
                <a:cs typeface="Calibri"/>
              </a:rPr>
              <a:t> </a:t>
            </a:r>
            <a:r>
              <a:rPr sz="1400" spc="-4" dirty="0">
                <a:solidFill>
                  <a:srgbClr val="FF0000"/>
                </a:solidFill>
                <a:latin typeface="Calibri"/>
                <a:cs typeface="Calibri"/>
              </a:rPr>
              <a:t>enter</a:t>
            </a:r>
            <a:r>
              <a:rPr sz="1400" spc="9" dirty="0">
                <a:solidFill>
                  <a:srgbClr val="FF0000"/>
                </a:solidFill>
                <a:latin typeface="Calibri"/>
                <a:cs typeface="Calibri"/>
              </a:rPr>
              <a:t> </a:t>
            </a:r>
            <a:r>
              <a:rPr sz="1400" dirty="0">
                <a:solidFill>
                  <a:srgbClr val="FF0000"/>
                </a:solidFill>
                <a:latin typeface="Calibri"/>
                <a:cs typeface="Calibri"/>
              </a:rPr>
              <a:t>the </a:t>
            </a:r>
            <a:r>
              <a:rPr sz="1400" spc="-4" dirty="0">
                <a:solidFill>
                  <a:srgbClr val="FF0000"/>
                </a:solidFill>
                <a:latin typeface="Calibri"/>
                <a:cs typeface="Calibri"/>
              </a:rPr>
              <a:t>Parameters</a:t>
            </a:r>
            <a:r>
              <a:rPr sz="1400" dirty="0">
                <a:solidFill>
                  <a:srgbClr val="FF0000"/>
                </a:solidFill>
                <a:latin typeface="Calibri"/>
                <a:cs typeface="Calibri"/>
              </a:rPr>
              <a:t> and</a:t>
            </a:r>
            <a:r>
              <a:rPr sz="1400" spc="4" dirty="0">
                <a:solidFill>
                  <a:srgbClr val="FF0000"/>
                </a:solidFill>
                <a:latin typeface="Calibri"/>
                <a:cs typeface="Calibri"/>
              </a:rPr>
              <a:t> </a:t>
            </a:r>
            <a:r>
              <a:rPr sz="1400" spc="-4" dirty="0">
                <a:solidFill>
                  <a:srgbClr val="FF0000"/>
                </a:solidFill>
                <a:latin typeface="Calibri"/>
                <a:cs typeface="Calibri"/>
              </a:rPr>
              <a:t>click</a:t>
            </a:r>
            <a:r>
              <a:rPr sz="1400" spc="18" dirty="0">
                <a:solidFill>
                  <a:srgbClr val="FF0000"/>
                </a:solidFill>
                <a:latin typeface="Calibri"/>
                <a:cs typeface="Calibri"/>
              </a:rPr>
              <a:t> </a:t>
            </a:r>
            <a:r>
              <a:rPr sz="1400" dirty="0">
                <a:solidFill>
                  <a:srgbClr val="FF0000"/>
                </a:solidFill>
                <a:latin typeface="Calibri"/>
                <a:cs typeface="Calibri"/>
              </a:rPr>
              <a:t>on</a:t>
            </a:r>
            <a:r>
              <a:rPr sz="1400" spc="-9" dirty="0">
                <a:solidFill>
                  <a:srgbClr val="FF0000"/>
                </a:solidFill>
                <a:latin typeface="Calibri"/>
                <a:cs typeface="Calibri"/>
              </a:rPr>
              <a:t> </a:t>
            </a:r>
            <a:r>
              <a:rPr sz="1400" dirty="0">
                <a:solidFill>
                  <a:srgbClr val="FF0000"/>
                </a:solidFill>
                <a:latin typeface="Calibri"/>
                <a:cs typeface="Calibri"/>
              </a:rPr>
              <a:t>OK</a:t>
            </a:r>
            <a:r>
              <a:rPr lang="en-US" sz="1400" dirty="0">
                <a:solidFill>
                  <a:srgbClr val="FF0000"/>
                </a:solidFill>
                <a:latin typeface="Calibri"/>
                <a:cs typeface="Calibri"/>
              </a:rPr>
              <a:t>.</a:t>
            </a:r>
            <a:endParaRPr sz="1400" dirty="0">
              <a:solidFill>
                <a:srgbClr val="FF0000"/>
              </a:solidFill>
              <a:latin typeface="Calibri"/>
              <a:cs typeface="Calibri"/>
            </a:endParaRPr>
          </a:p>
        </p:txBody>
      </p:sp>
      <p:pic>
        <p:nvPicPr>
          <p:cNvPr id="3" name="object 3"/>
          <p:cNvPicPr/>
          <p:nvPr/>
        </p:nvPicPr>
        <p:blipFill>
          <a:blip r:embed="rId2" cstate="print"/>
          <a:stretch>
            <a:fillRect/>
          </a:stretch>
        </p:blipFill>
        <p:spPr>
          <a:xfrm>
            <a:off x="84026" y="4006339"/>
            <a:ext cx="3989270" cy="2825380"/>
          </a:xfrm>
          <a:prstGeom prst="rect">
            <a:avLst/>
          </a:prstGeom>
        </p:spPr>
      </p:pic>
      <p:pic>
        <p:nvPicPr>
          <p:cNvPr id="4" name="object 3"/>
          <p:cNvPicPr/>
          <p:nvPr/>
        </p:nvPicPr>
        <p:blipFill>
          <a:blip r:embed="rId3" cstate="print"/>
          <a:stretch>
            <a:fillRect/>
          </a:stretch>
        </p:blipFill>
        <p:spPr>
          <a:xfrm>
            <a:off x="4327833" y="390714"/>
            <a:ext cx="3849364" cy="2992139"/>
          </a:xfrm>
          <a:prstGeom prst="rect">
            <a:avLst/>
          </a:prstGeom>
        </p:spPr>
      </p:pic>
      <p:sp>
        <p:nvSpPr>
          <p:cNvPr id="5" name="object 2"/>
          <p:cNvSpPr txBox="1"/>
          <p:nvPr/>
        </p:nvSpPr>
        <p:spPr>
          <a:xfrm>
            <a:off x="4799266" y="132816"/>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13- </a:t>
            </a:r>
            <a:r>
              <a:rPr sz="1400" spc="-4" dirty="0">
                <a:solidFill>
                  <a:srgbClr val="FF0000"/>
                </a:solidFill>
                <a:latin typeface="Calibri"/>
                <a:cs typeface="Calibri"/>
              </a:rPr>
              <a:t>Submit </a:t>
            </a:r>
            <a:r>
              <a:rPr sz="1400" dirty="0">
                <a:solidFill>
                  <a:srgbClr val="FF0000"/>
                </a:solidFill>
                <a:latin typeface="Calibri"/>
                <a:cs typeface="Calibri"/>
              </a:rPr>
              <a:t>the</a:t>
            </a:r>
            <a:r>
              <a:rPr sz="1400" spc="-9" dirty="0">
                <a:solidFill>
                  <a:srgbClr val="FF0000"/>
                </a:solidFill>
                <a:latin typeface="Calibri"/>
                <a:cs typeface="Calibri"/>
              </a:rPr>
              <a:t> </a:t>
            </a:r>
            <a:r>
              <a:rPr sz="1400" spc="-4" dirty="0">
                <a:solidFill>
                  <a:srgbClr val="FF0000"/>
                </a:solidFill>
                <a:latin typeface="Calibri"/>
                <a:cs typeface="Calibri"/>
              </a:rPr>
              <a:t>Request</a:t>
            </a:r>
            <a:r>
              <a:rPr sz="1400" dirty="0">
                <a:solidFill>
                  <a:srgbClr val="FF0000"/>
                </a:solidFill>
                <a:latin typeface="Calibri"/>
                <a:cs typeface="Calibri"/>
              </a:rPr>
              <a:t> </a:t>
            </a:r>
            <a:r>
              <a:rPr sz="1400" spc="-4" dirty="0">
                <a:solidFill>
                  <a:srgbClr val="FF0000"/>
                </a:solidFill>
                <a:latin typeface="Calibri"/>
                <a:cs typeface="Calibri"/>
              </a:rPr>
              <a:t>then Click</a:t>
            </a:r>
            <a:r>
              <a:rPr sz="1400" dirty="0">
                <a:solidFill>
                  <a:srgbClr val="FF0000"/>
                </a:solidFill>
                <a:latin typeface="Calibri"/>
                <a:cs typeface="Calibri"/>
              </a:rPr>
              <a:t> on</a:t>
            </a:r>
            <a:r>
              <a:rPr sz="1400" spc="-18" dirty="0">
                <a:solidFill>
                  <a:srgbClr val="FF0000"/>
                </a:solidFill>
                <a:latin typeface="Calibri"/>
                <a:cs typeface="Calibri"/>
              </a:rPr>
              <a:t> </a:t>
            </a:r>
            <a:r>
              <a:rPr sz="1400" dirty="0">
                <a:solidFill>
                  <a:srgbClr val="FF0000"/>
                </a:solidFill>
                <a:latin typeface="Calibri"/>
                <a:cs typeface="Calibri"/>
              </a:rPr>
              <a:t>N</a:t>
            </a:r>
            <a:r>
              <a:rPr lang="en-US" sz="1400" dirty="0">
                <a:solidFill>
                  <a:srgbClr val="FF0000"/>
                </a:solidFill>
                <a:latin typeface="Calibri"/>
                <a:cs typeface="Calibri"/>
              </a:rPr>
              <a:t>o.</a:t>
            </a:r>
            <a:endParaRPr sz="1400" dirty="0">
              <a:solidFill>
                <a:srgbClr val="FF0000"/>
              </a:solidFill>
              <a:latin typeface="Calibri"/>
              <a:cs typeface="Calibri"/>
            </a:endParaRPr>
          </a:p>
        </p:txBody>
      </p:sp>
      <p:pic>
        <p:nvPicPr>
          <p:cNvPr id="6" name="object 3"/>
          <p:cNvPicPr/>
          <p:nvPr/>
        </p:nvPicPr>
        <p:blipFill>
          <a:blip r:embed="rId4" cstate="print"/>
          <a:stretch>
            <a:fillRect/>
          </a:stretch>
        </p:blipFill>
        <p:spPr>
          <a:xfrm>
            <a:off x="4269342" y="3964782"/>
            <a:ext cx="3844066" cy="2887687"/>
          </a:xfrm>
          <a:prstGeom prst="rect">
            <a:avLst/>
          </a:prstGeom>
        </p:spPr>
      </p:pic>
      <p:sp>
        <p:nvSpPr>
          <p:cNvPr id="7" name="object 2"/>
          <p:cNvSpPr txBox="1"/>
          <p:nvPr/>
        </p:nvSpPr>
        <p:spPr>
          <a:xfrm>
            <a:off x="5528768" y="2752307"/>
            <a:ext cx="1330511" cy="165769"/>
          </a:xfrm>
          <a:prstGeom prst="rect">
            <a:avLst/>
          </a:prstGeom>
        </p:spPr>
        <p:txBody>
          <a:bodyPr vert="horz" wrap="square" lIns="0" tIns="11766" rIns="0" bIns="0" rtlCol="0">
            <a:spAutoFit/>
          </a:bodyPr>
          <a:lstStyle/>
          <a:p>
            <a:pPr marL="11206">
              <a:spcBef>
                <a:spcPts val="93"/>
              </a:spcBef>
            </a:pPr>
            <a:r>
              <a:rPr sz="1000" spc="-4" dirty="0">
                <a:latin typeface="Calibri"/>
                <a:cs typeface="Calibri"/>
              </a:rPr>
              <a:t>Click</a:t>
            </a:r>
            <a:r>
              <a:rPr sz="1000" spc="-35" dirty="0">
                <a:latin typeface="Calibri"/>
                <a:cs typeface="Calibri"/>
              </a:rPr>
              <a:t> </a:t>
            </a:r>
            <a:r>
              <a:rPr sz="1000" dirty="0">
                <a:latin typeface="Calibri"/>
                <a:cs typeface="Calibri"/>
              </a:rPr>
              <a:t>on</a:t>
            </a:r>
            <a:r>
              <a:rPr sz="1000" spc="-26" dirty="0">
                <a:latin typeface="Calibri"/>
                <a:cs typeface="Calibri"/>
              </a:rPr>
              <a:t> </a:t>
            </a:r>
            <a:r>
              <a:rPr sz="1000" spc="-4" dirty="0">
                <a:latin typeface="Calibri"/>
                <a:cs typeface="Calibri"/>
              </a:rPr>
              <a:t>Find</a:t>
            </a:r>
            <a:endParaRPr sz="1000" dirty="0">
              <a:latin typeface="Calibri"/>
              <a:cs typeface="Calibri"/>
            </a:endParaRPr>
          </a:p>
        </p:txBody>
      </p:sp>
      <p:pic>
        <p:nvPicPr>
          <p:cNvPr id="8" name="object 3"/>
          <p:cNvPicPr/>
          <p:nvPr/>
        </p:nvPicPr>
        <p:blipFill>
          <a:blip r:embed="rId5" cstate="print"/>
          <a:stretch>
            <a:fillRect/>
          </a:stretch>
        </p:blipFill>
        <p:spPr>
          <a:xfrm>
            <a:off x="8386992" y="1932931"/>
            <a:ext cx="3849364" cy="2992138"/>
          </a:xfrm>
          <a:prstGeom prst="rect">
            <a:avLst/>
          </a:prstGeom>
        </p:spPr>
      </p:pic>
      <p:sp>
        <p:nvSpPr>
          <p:cNvPr id="9" name="object 2"/>
          <p:cNvSpPr txBox="1"/>
          <p:nvPr/>
        </p:nvSpPr>
        <p:spPr>
          <a:xfrm>
            <a:off x="8364814" y="1646825"/>
            <a:ext cx="3893720"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15- Check the  phase Status changed to completed.</a:t>
            </a:r>
            <a:endParaRPr lang="en-US" sz="1400" dirty="0">
              <a:solidFill>
                <a:srgbClr val="FF0000"/>
              </a:solidFill>
              <a:latin typeface="Calibri"/>
              <a:cs typeface="Calibri"/>
            </a:endParaRPr>
          </a:p>
        </p:txBody>
      </p:sp>
      <p:pic>
        <p:nvPicPr>
          <p:cNvPr id="10" name="object 2"/>
          <p:cNvPicPr/>
          <p:nvPr/>
        </p:nvPicPr>
        <p:blipFill>
          <a:blip r:embed="rId6" cstate="print"/>
          <a:stretch>
            <a:fillRect/>
          </a:stretch>
        </p:blipFill>
        <p:spPr>
          <a:xfrm>
            <a:off x="60400" y="391589"/>
            <a:ext cx="3025001" cy="2992140"/>
          </a:xfrm>
          <a:prstGeom prst="rect">
            <a:avLst/>
          </a:prstGeom>
        </p:spPr>
      </p:pic>
      <p:pic>
        <p:nvPicPr>
          <p:cNvPr id="11" name="object 3"/>
          <p:cNvPicPr/>
          <p:nvPr/>
        </p:nvPicPr>
        <p:blipFill>
          <a:blip r:embed="rId7" cstate="print"/>
          <a:stretch>
            <a:fillRect/>
          </a:stretch>
        </p:blipFill>
        <p:spPr>
          <a:xfrm>
            <a:off x="1615848" y="1155736"/>
            <a:ext cx="2611047" cy="1137521"/>
          </a:xfrm>
          <a:prstGeom prst="rect">
            <a:avLst/>
          </a:prstGeom>
        </p:spPr>
      </p:pic>
      <p:sp>
        <p:nvSpPr>
          <p:cNvPr id="12" name="object 2"/>
          <p:cNvSpPr txBox="1"/>
          <p:nvPr/>
        </p:nvSpPr>
        <p:spPr>
          <a:xfrm>
            <a:off x="60400" y="-49805"/>
            <a:ext cx="5609448" cy="381213"/>
          </a:xfrm>
          <a:prstGeom prst="rect">
            <a:avLst/>
          </a:prstGeom>
        </p:spPr>
        <p:txBody>
          <a:bodyPr vert="horz" wrap="square" lIns="0" tIns="11766" rIns="0" bIns="0" rtlCol="0">
            <a:spAutoFit/>
          </a:bodyPr>
          <a:lstStyle/>
          <a:p>
            <a:pPr>
              <a:lnSpc>
                <a:spcPct val="100000"/>
              </a:lnSpc>
            </a:pPr>
            <a:endParaRPr sz="1000" dirty="0">
              <a:latin typeface="Calibri"/>
              <a:cs typeface="Calibri"/>
            </a:endParaRPr>
          </a:p>
          <a:p>
            <a:pPr marL="11206"/>
            <a:r>
              <a:rPr lang="en-US" sz="1400" spc="-4" dirty="0">
                <a:solidFill>
                  <a:srgbClr val="FF0000"/>
                </a:solidFill>
                <a:latin typeface="Calibri"/>
                <a:cs typeface="Calibri"/>
              </a:rPr>
              <a:t>11- </a:t>
            </a:r>
            <a:r>
              <a:rPr sz="1400" spc="-4" dirty="0">
                <a:solidFill>
                  <a:srgbClr val="FF0000"/>
                </a:solidFill>
                <a:latin typeface="Calibri"/>
                <a:cs typeface="Calibri"/>
              </a:rPr>
              <a:t> Other</a:t>
            </a:r>
            <a:r>
              <a:rPr sz="1400" dirty="0">
                <a:solidFill>
                  <a:srgbClr val="FF0000"/>
                </a:solidFill>
                <a:latin typeface="Calibri"/>
                <a:cs typeface="Calibri"/>
              </a:rPr>
              <a:t> -</a:t>
            </a:r>
            <a:r>
              <a:rPr sz="1400" spc="-4"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spc="-4" dirty="0">
                <a:solidFill>
                  <a:srgbClr val="FF0000"/>
                </a:solidFill>
                <a:latin typeface="Calibri"/>
                <a:cs typeface="Calibri"/>
              </a:rPr>
              <a:t>Requests</a:t>
            </a:r>
            <a:r>
              <a:rPr sz="1400" dirty="0">
                <a:solidFill>
                  <a:srgbClr val="FF0000"/>
                </a:solidFill>
                <a:latin typeface="Calibri"/>
                <a:cs typeface="Calibri"/>
              </a:rPr>
              <a:t> -</a:t>
            </a:r>
            <a:r>
              <a:rPr sz="1400" spc="-18" dirty="0">
                <a:solidFill>
                  <a:srgbClr val="FF0000"/>
                </a:solidFill>
                <a:latin typeface="Calibri"/>
                <a:cs typeface="Calibri"/>
              </a:rPr>
              <a:t> </a:t>
            </a:r>
            <a:r>
              <a:rPr sz="1400" dirty="0">
                <a:solidFill>
                  <a:srgbClr val="FF0000"/>
                </a:solidFill>
                <a:latin typeface="Calibri"/>
                <a:cs typeface="Calibri"/>
              </a:rPr>
              <a:t>&gt;</a:t>
            </a:r>
            <a:r>
              <a:rPr sz="1400" spc="-13" dirty="0">
                <a:solidFill>
                  <a:srgbClr val="FF0000"/>
                </a:solidFill>
                <a:latin typeface="Calibri"/>
                <a:cs typeface="Calibri"/>
              </a:rPr>
              <a:t> </a:t>
            </a:r>
            <a:r>
              <a:rPr sz="1400" dirty="0">
                <a:solidFill>
                  <a:srgbClr val="FF0000"/>
                </a:solidFill>
                <a:latin typeface="Calibri"/>
                <a:cs typeface="Calibri"/>
              </a:rPr>
              <a:t>Run</a:t>
            </a:r>
            <a:r>
              <a:rPr lang="en-US" sz="1400" dirty="0">
                <a:solidFill>
                  <a:srgbClr val="FF0000"/>
                </a:solidFill>
                <a:latin typeface="Calibri"/>
                <a:cs typeface="Calibri"/>
              </a:rPr>
              <a:t> -</a:t>
            </a:r>
            <a:r>
              <a:rPr lang="en-US" sz="1400" spc="-18" dirty="0">
                <a:solidFill>
                  <a:srgbClr val="FF0000"/>
                </a:solidFill>
                <a:latin typeface="Calibri"/>
                <a:cs typeface="Calibri"/>
              </a:rPr>
              <a:t> </a:t>
            </a:r>
            <a:r>
              <a:rPr lang="en-US" sz="1400" dirty="0">
                <a:solidFill>
                  <a:srgbClr val="FF0000"/>
                </a:solidFill>
                <a:latin typeface="Calibri"/>
                <a:cs typeface="Calibri"/>
              </a:rPr>
              <a:t>&gt;</a:t>
            </a:r>
            <a:r>
              <a:rPr lang="en-US" sz="1400" spc="-13" dirty="0">
                <a:solidFill>
                  <a:srgbClr val="FF0000"/>
                </a:solidFill>
                <a:latin typeface="Calibri"/>
                <a:cs typeface="Calibri"/>
              </a:rPr>
              <a:t> Request Set .</a:t>
            </a:r>
            <a:endParaRPr sz="1400" dirty="0">
              <a:solidFill>
                <a:srgbClr val="FF0000"/>
              </a:solidFill>
              <a:latin typeface="Calibri"/>
              <a:cs typeface="Calibri"/>
            </a:endParaRPr>
          </a:p>
        </p:txBody>
      </p:sp>
      <p:sp>
        <p:nvSpPr>
          <p:cNvPr id="13" name="object 2">
            <a:extLst>
              <a:ext uri="{FF2B5EF4-FFF2-40B4-BE49-F238E27FC236}">
                <a16:creationId xmlns:a16="http://schemas.microsoft.com/office/drawing/2014/main" xmlns="" id="{1BD33C79-A5A4-6E05-4E53-64D46DDB72EF}"/>
              </a:ext>
            </a:extLst>
          </p:cNvPr>
          <p:cNvSpPr txBox="1"/>
          <p:nvPr/>
        </p:nvSpPr>
        <p:spPr>
          <a:xfrm>
            <a:off x="4327833" y="3500418"/>
            <a:ext cx="6316637" cy="227324"/>
          </a:xfrm>
          <a:prstGeom prst="rect">
            <a:avLst/>
          </a:prstGeom>
        </p:spPr>
        <p:txBody>
          <a:bodyPr vert="horz" wrap="square" lIns="0" tIns="11766" rIns="0" bIns="0" rtlCol="0">
            <a:spAutoFit/>
          </a:bodyPr>
          <a:lstStyle/>
          <a:p>
            <a:pPr marL="11206">
              <a:spcBef>
                <a:spcPts val="93"/>
              </a:spcBef>
            </a:pPr>
            <a:r>
              <a:rPr lang="en-US" sz="1400" spc="-4" dirty="0">
                <a:solidFill>
                  <a:srgbClr val="FF0000"/>
                </a:solidFill>
                <a:latin typeface="Calibri"/>
                <a:cs typeface="Calibri"/>
              </a:rPr>
              <a:t>14- </a:t>
            </a:r>
            <a:r>
              <a:rPr sz="1400" spc="-4" dirty="0">
                <a:solidFill>
                  <a:srgbClr val="FF0000"/>
                </a:solidFill>
                <a:latin typeface="Calibri"/>
                <a:cs typeface="Calibri"/>
              </a:rPr>
              <a:t>Menu</a:t>
            </a:r>
            <a:r>
              <a:rPr sz="1400" spc="-9" dirty="0">
                <a:solidFill>
                  <a:srgbClr val="FF0000"/>
                </a:solidFill>
                <a:latin typeface="Calibri"/>
                <a:cs typeface="Calibri"/>
              </a:rPr>
              <a:t> </a:t>
            </a:r>
            <a:r>
              <a:rPr sz="1400" dirty="0">
                <a:solidFill>
                  <a:srgbClr val="FF0000"/>
                </a:solidFill>
                <a:latin typeface="Calibri"/>
                <a:cs typeface="Calibri"/>
              </a:rPr>
              <a:t>-&gt;</a:t>
            </a:r>
            <a:r>
              <a:rPr sz="1400" spc="-4" dirty="0">
                <a:solidFill>
                  <a:srgbClr val="FF0000"/>
                </a:solidFill>
                <a:latin typeface="Calibri"/>
                <a:cs typeface="Calibri"/>
              </a:rPr>
              <a:t> View -&gt;</a:t>
            </a:r>
            <a:r>
              <a:rPr sz="1400" spc="-13" dirty="0">
                <a:solidFill>
                  <a:srgbClr val="FF0000"/>
                </a:solidFill>
                <a:latin typeface="Calibri"/>
                <a:cs typeface="Calibri"/>
              </a:rPr>
              <a:t> </a:t>
            </a:r>
            <a:r>
              <a:rPr sz="1400" spc="-4" dirty="0">
                <a:solidFill>
                  <a:srgbClr val="FF0000"/>
                </a:solidFill>
                <a:latin typeface="Calibri"/>
                <a:cs typeface="Calibri"/>
              </a:rPr>
              <a:t>Requests</a:t>
            </a:r>
            <a:r>
              <a:rPr lang="en-US" sz="1400" spc="-4" dirty="0">
                <a:solidFill>
                  <a:srgbClr val="FF0000"/>
                </a:solidFill>
                <a:latin typeface="Calibri"/>
                <a:cs typeface="Calibri"/>
              </a:rPr>
              <a:t>.</a:t>
            </a:r>
            <a:endParaRPr sz="1400" dirty="0">
              <a:solidFill>
                <a:srgbClr val="FF0000"/>
              </a:solidFill>
              <a:latin typeface="Calibri"/>
              <a:cs typeface="Calibri"/>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1777</TotalTime>
  <Words>3299</Words>
  <Application>Microsoft Office PowerPoint</Application>
  <PresentationFormat>Custom</PresentationFormat>
  <Paragraphs>435</Paragraphs>
  <Slides>46</Slides>
  <Notes>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vt:lpstr>
      <vt:lpstr>Project 2 : Fixed Assets Operations And Reporting In Oracle ERP .</vt:lpstr>
      <vt:lpstr>Meet our Team</vt:lpstr>
      <vt:lpstr>List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 Depreciation And Transactions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1-Assets Retirements.</vt:lpstr>
      <vt:lpstr>1- Asset Retirements:- There are two main types of asset retirement: - Fully Retirement: Confirms that the asset is no longer in use and its entire value is retired. - Partially Retirement: Involves determining which specific part is being retired and assessing its value.  *To Fully retire an asset:   </vt:lpstr>
      <vt:lpstr>PowerPoint Presentation</vt:lpstr>
      <vt:lpstr>PowerPoint Presentation</vt:lpstr>
      <vt:lpstr>PowerPoint Presentation</vt:lpstr>
      <vt:lpstr>PowerPoint Presentation</vt:lpstr>
      <vt:lpstr>PowerPoint Presentation</vt:lpstr>
      <vt:lpstr>2- Mass Retirement Process:- </vt:lpstr>
      <vt:lpstr>PowerPoint Presentation</vt:lpstr>
      <vt:lpstr>PowerPoint Presentation</vt:lpstr>
      <vt:lpstr>   6- Post mass retirements. Mass Retirements &gt; Retirements &gt; Post then select a book and press ok then submit </vt:lpstr>
      <vt:lpstr>After the Mass Retirements , run the Calculate Gains and Losses program Or Run Depreciation then Creating accounting . </vt:lpstr>
      <vt:lpstr>PowerPoint Presentation</vt:lpstr>
      <vt:lpstr>1- Running Depreciation.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Fixed Assets Operations And Reporting In Oracle ERP .</dc:title>
  <dc:creator>Merna Waheed</dc:creator>
  <cp:lastModifiedBy>Amr</cp:lastModifiedBy>
  <cp:revision>366</cp:revision>
  <dcterms:created xsi:type="dcterms:W3CDTF">2024-10-07T20:30:32Z</dcterms:created>
  <dcterms:modified xsi:type="dcterms:W3CDTF">2024-10-18T10:31:46Z</dcterms:modified>
</cp:coreProperties>
</file>